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9" Type="http://schemas.openxmlformats.org/officeDocument/2006/relationships/slideLayout" Target="../slideLayouts/slideLayout1.xml"/><Relationship Id="rId18" Type="http://schemas.openxmlformats.org/officeDocument/2006/relationships/image" Target="../media/image9.png"/><Relationship Id="rId17" Type="http://schemas.openxmlformats.org/officeDocument/2006/relationships/image" Target="../media/image67.png"/><Relationship Id="rId16" Type="http://schemas.openxmlformats.org/officeDocument/2006/relationships/image" Target="../media/image66.png"/><Relationship Id="rId15" Type="http://schemas.openxmlformats.org/officeDocument/2006/relationships/image" Target="../media/image65.png"/><Relationship Id="rId14" Type="http://schemas.openxmlformats.org/officeDocument/2006/relationships/image" Target="../media/image8.png"/><Relationship Id="rId13" Type="http://schemas.openxmlformats.org/officeDocument/2006/relationships/image" Target="../media/image64.png"/><Relationship Id="rId12" Type="http://schemas.openxmlformats.org/officeDocument/2006/relationships/image" Target="../media/image63.png"/><Relationship Id="rId11" Type="http://schemas.openxmlformats.org/officeDocument/2006/relationships/image" Target="../media/image62.png"/><Relationship Id="rId10" Type="http://schemas.openxmlformats.org/officeDocument/2006/relationships/image" Target="../media/image61.png"/><Relationship Id="rId1" Type="http://schemas.openxmlformats.org/officeDocument/2006/relationships/image" Target="../media/image52.png"/></Relationships>
</file>

<file path=ppt/slides/_rels/slide11.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9" Type="http://schemas.openxmlformats.org/officeDocument/2006/relationships/slideLayout" Target="../slideLayouts/slideLayout1.xml"/><Relationship Id="rId18" Type="http://schemas.openxmlformats.org/officeDocument/2006/relationships/image" Target="../media/image9.png"/><Relationship Id="rId17" Type="http://schemas.openxmlformats.org/officeDocument/2006/relationships/image" Target="../media/image83.png"/><Relationship Id="rId16" Type="http://schemas.openxmlformats.org/officeDocument/2006/relationships/image" Target="../media/image82.png"/><Relationship Id="rId15" Type="http://schemas.openxmlformats.org/officeDocument/2006/relationships/image" Target="../media/image81.png"/><Relationship Id="rId14" Type="http://schemas.openxmlformats.org/officeDocument/2006/relationships/image" Target="../media/image80.png"/><Relationship Id="rId13" Type="http://schemas.openxmlformats.org/officeDocument/2006/relationships/image" Target="../media/image79.png"/><Relationship Id="rId12" Type="http://schemas.openxmlformats.org/officeDocument/2006/relationships/image" Target="../media/image8.png"/><Relationship Id="rId11" Type="http://schemas.openxmlformats.org/officeDocument/2006/relationships/image" Target="../media/image78.png"/><Relationship Id="rId10" Type="http://schemas.openxmlformats.org/officeDocument/2006/relationships/image" Target="../media/image77.png"/><Relationship Id="rId1" Type="http://schemas.openxmlformats.org/officeDocument/2006/relationships/image" Target="../media/image68.png"/></Relationships>
</file>

<file path=ppt/slides/_rels/slide12.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7" Type="http://schemas.openxmlformats.org/officeDocument/2006/relationships/slideLayout" Target="../slideLayouts/slideLayout1.xml"/><Relationship Id="rId46" Type="http://schemas.openxmlformats.org/officeDocument/2006/relationships/image" Target="../media/image127.png"/><Relationship Id="rId45" Type="http://schemas.openxmlformats.org/officeDocument/2006/relationships/image" Target="../media/image126.png"/><Relationship Id="rId44" Type="http://schemas.openxmlformats.org/officeDocument/2006/relationships/image" Target="../media/image125.png"/><Relationship Id="rId43" Type="http://schemas.openxmlformats.org/officeDocument/2006/relationships/image" Target="../media/image124.png"/><Relationship Id="rId42" Type="http://schemas.openxmlformats.org/officeDocument/2006/relationships/image" Target="../media/image123.png"/><Relationship Id="rId41" Type="http://schemas.openxmlformats.org/officeDocument/2006/relationships/image" Target="../media/image122.png"/><Relationship Id="rId40" Type="http://schemas.openxmlformats.org/officeDocument/2006/relationships/image" Target="../media/image121.png"/><Relationship Id="rId4" Type="http://schemas.openxmlformats.org/officeDocument/2006/relationships/image" Target="../media/image87.png"/><Relationship Id="rId39" Type="http://schemas.openxmlformats.org/officeDocument/2006/relationships/image" Target="../media/image9.png"/><Relationship Id="rId38" Type="http://schemas.openxmlformats.org/officeDocument/2006/relationships/image" Target="../media/image120.png"/><Relationship Id="rId37" Type="http://schemas.openxmlformats.org/officeDocument/2006/relationships/image" Target="../media/image119.png"/><Relationship Id="rId36" Type="http://schemas.openxmlformats.org/officeDocument/2006/relationships/image" Target="../media/image118.png"/><Relationship Id="rId35" Type="http://schemas.openxmlformats.org/officeDocument/2006/relationships/image" Target="../media/image117.png"/><Relationship Id="rId34" Type="http://schemas.openxmlformats.org/officeDocument/2006/relationships/image" Target="../media/image116.png"/><Relationship Id="rId33" Type="http://schemas.openxmlformats.org/officeDocument/2006/relationships/image" Target="../media/image115.png"/><Relationship Id="rId32" Type="http://schemas.openxmlformats.org/officeDocument/2006/relationships/image" Target="../media/image114.png"/><Relationship Id="rId31" Type="http://schemas.openxmlformats.org/officeDocument/2006/relationships/image" Target="../media/image113.png"/><Relationship Id="rId30" Type="http://schemas.openxmlformats.org/officeDocument/2006/relationships/image" Target="../media/image112.png"/><Relationship Id="rId3" Type="http://schemas.openxmlformats.org/officeDocument/2006/relationships/image" Target="../media/image86.png"/><Relationship Id="rId29" Type="http://schemas.openxmlformats.org/officeDocument/2006/relationships/image" Target="../media/image111.png"/><Relationship Id="rId28" Type="http://schemas.openxmlformats.org/officeDocument/2006/relationships/image" Target="../media/image110.png"/><Relationship Id="rId27" Type="http://schemas.openxmlformats.org/officeDocument/2006/relationships/image" Target="../media/image109.png"/><Relationship Id="rId26" Type="http://schemas.openxmlformats.org/officeDocument/2006/relationships/image" Target="../media/image108.png"/><Relationship Id="rId25" Type="http://schemas.openxmlformats.org/officeDocument/2006/relationships/image" Target="../media/image107.png"/><Relationship Id="rId24" Type="http://schemas.openxmlformats.org/officeDocument/2006/relationships/image" Target="../media/image106.png"/><Relationship Id="rId23" Type="http://schemas.openxmlformats.org/officeDocument/2006/relationships/image" Target="../media/image105.png"/><Relationship Id="rId22" Type="http://schemas.openxmlformats.org/officeDocument/2006/relationships/image" Target="../media/image104.png"/><Relationship Id="rId21" Type="http://schemas.openxmlformats.org/officeDocument/2006/relationships/image" Target="../media/image103.png"/><Relationship Id="rId20" Type="http://schemas.openxmlformats.org/officeDocument/2006/relationships/image" Target="../media/image102.png"/><Relationship Id="rId2" Type="http://schemas.openxmlformats.org/officeDocument/2006/relationships/image" Target="../media/image85.png"/><Relationship Id="rId19" Type="http://schemas.openxmlformats.org/officeDocument/2006/relationships/image" Target="../media/image101.png"/><Relationship Id="rId18" Type="http://schemas.openxmlformats.org/officeDocument/2006/relationships/image" Target="../media/image100.png"/><Relationship Id="rId17" Type="http://schemas.openxmlformats.org/officeDocument/2006/relationships/image" Target="../media/image99.png"/><Relationship Id="rId16" Type="http://schemas.openxmlformats.org/officeDocument/2006/relationships/image" Target="../media/image98.png"/><Relationship Id="rId15" Type="http://schemas.openxmlformats.org/officeDocument/2006/relationships/image" Target="../media/image97.png"/><Relationship Id="rId14" Type="http://schemas.openxmlformats.org/officeDocument/2006/relationships/image" Target="../media/image96.png"/><Relationship Id="rId13" Type="http://schemas.openxmlformats.org/officeDocument/2006/relationships/image" Target="../media/image95.png"/><Relationship Id="rId12" Type="http://schemas.openxmlformats.org/officeDocument/2006/relationships/image" Target="../media/image94.png"/><Relationship Id="rId11" Type="http://schemas.openxmlformats.org/officeDocument/2006/relationships/image" Target="../media/image8.png"/><Relationship Id="rId10" Type="http://schemas.openxmlformats.org/officeDocument/2006/relationships/image" Target="../media/image93.png"/><Relationship Id="rId1" Type="http://schemas.openxmlformats.org/officeDocument/2006/relationships/image" Target="../media/image84.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129.png"/><Relationship Id="rId1" Type="http://schemas.openxmlformats.org/officeDocument/2006/relationships/image" Target="../media/image128.jpeg"/></Relationships>
</file>

<file path=ppt/slides/_rels/slide14.xml.rels><?xml version="1.0" encoding="UTF-8" standalone="yes"?>
<Relationships xmlns="http://schemas.openxmlformats.org/package/2006/relationships"><Relationship Id="rId9" Type="http://schemas.openxmlformats.org/officeDocument/2006/relationships/image" Target="../media/image138.png"/><Relationship Id="rId8" Type="http://schemas.openxmlformats.org/officeDocument/2006/relationships/image" Target="../media/image137.png"/><Relationship Id="rId7" Type="http://schemas.openxmlformats.org/officeDocument/2006/relationships/image" Target="../media/image136.png"/><Relationship Id="rId61" Type="http://schemas.openxmlformats.org/officeDocument/2006/relationships/slideLayout" Target="../slideLayouts/slideLayout1.xml"/><Relationship Id="rId60" Type="http://schemas.openxmlformats.org/officeDocument/2006/relationships/image" Target="../media/image188.png"/><Relationship Id="rId6" Type="http://schemas.openxmlformats.org/officeDocument/2006/relationships/image" Target="../media/image135.png"/><Relationship Id="rId59" Type="http://schemas.openxmlformats.org/officeDocument/2006/relationships/image" Target="../media/image187.png"/><Relationship Id="rId58" Type="http://schemas.openxmlformats.org/officeDocument/2006/relationships/image" Target="../media/image186.png"/><Relationship Id="rId57" Type="http://schemas.openxmlformats.org/officeDocument/2006/relationships/image" Target="../media/image185.png"/><Relationship Id="rId56" Type="http://schemas.openxmlformats.org/officeDocument/2006/relationships/image" Target="../media/image184.png"/><Relationship Id="rId55" Type="http://schemas.openxmlformats.org/officeDocument/2006/relationships/image" Target="../media/image183.png"/><Relationship Id="rId54" Type="http://schemas.openxmlformats.org/officeDocument/2006/relationships/image" Target="../media/image182.png"/><Relationship Id="rId53" Type="http://schemas.openxmlformats.org/officeDocument/2006/relationships/image" Target="../media/image181.png"/><Relationship Id="rId52" Type="http://schemas.openxmlformats.org/officeDocument/2006/relationships/image" Target="../media/image180.png"/><Relationship Id="rId51" Type="http://schemas.openxmlformats.org/officeDocument/2006/relationships/image" Target="../media/image179.png"/><Relationship Id="rId50" Type="http://schemas.openxmlformats.org/officeDocument/2006/relationships/image" Target="../media/image178.png"/><Relationship Id="rId5" Type="http://schemas.openxmlformats.org/officeDocument/2006/relationships/image" Target="../media/image134.png"/><Relationship Id="rId49" Type="http://schemas.openxmlformats.org/officeDocument/2006/relationships/image" Target="../media/image177.png"/><Relationship Id="rId48" Type="http://schemas.openxmlformats.org/officeDocument/2006/relationships/image" Target="../media/image176.png"/><Relationship Id="rId47" Type="http://schemas.openxmlformats.org/officeDocument/2006/relationships/image" Target="../media/image175.png"/><Relationship Id="rId46" Type="http://schemas.openxmlformats.org/officeDocument/2006/relationships/image" Target="../media/image174.png"/><Relationship Id="rId45" Type="http://schemas.openxmlformats.org/officeDocument/2006/relationships/image" Target="../media/image173.png"/><Relationship Id="rId44" Type="http://schemas.openxmlformats.org/officeDocument/2006/relationships/image" Target="../media/image172.png"/><Relationship Id="rId43" Type="http://schemas.openxmlformats.org/officeDocument/2006/relationships/image" Target="../media/image171.png"/><Relationship Id="rId42" Type="http://schemas.openxmlformats.org/officeDocument/2006/relationships/image" Target="../media/image170.png"/><Relationship Id="rId41" Type="http://schemas.openxmlformats.org/officeDocument/2006/relationships/image" Target="../media/image169.png"/><Relationship Id="rId40" Type="http://schemas.openxmlformats.org/officeDocument/2006/relationships/image" Target="../media/image168.png"/><Relationship Id="rId4" Type="http://schemas.openxmlformats.org/officeDocument/2006/relationships/image" Target="../media/image133.png"/><Relationship Id="rId39" Type="http://schemas.openxmlformats.org/officeDocument/2006/relationships/image" Target="../media/image167.png"/><Relationship Id="rId38" Type="http://schemas.openxmlformats.org/officeDocument/2006/relationships/image" Target="../media/image166.png"/><Relationship Id="rId37" Type="http://schemas.openxmlformats.org/officeDocument/2006/relationships/image" Target="../media/image165.png"/><Relationship Id="rId36" Type="http://schemas.openxmlformats.org/officeDocument/2006/relationships/image" Target="../media/image164.png"/><Relationship Id="rId35" Type="http://schemas.openxmlformats.org/officeDocument/2006/relationships/image" Target="../media/image163.png"/><Relationship Id="rId34" Type="http://schemas.openxmlformats.org/officeDocument/2006/relationships/image" Target="../media/image162.png"/><Relationship Id="rId33" Type="http://schemas.openxmlformats.org/officeDocument/2006/relationships/image" Target="../media/image161.png"/><Relationship Id="rId32" Type="http://schemas.openxmlformats.org/officeDocument/2006/relationships/image" Target="../media/image160.png"/><Relationship Id="rId31" Type="http://schemas.openxmlformats.org/officeDocument/2006/relationships/image" Target="../media/image159.png"/><Relationship Id="rId30" Type="http://schemas.openxmlformats.org/officeDocument/2006/relationships/image" Target="../media/image158.png"/><Relationship Id="rId3" Type="http://schemas.openxmlformats.org/officeDocument/2006/relationships/image" Target="../media/image132.png"/><Relationship Id="rId29" Type="http://schemas.openxmlformats.org/officeDocument/2006/relationships/image" Target="../media/image157.png"/><Relationship Id="rId28" Type="http://schemas.openxmlformats.org/officeDocument/2006/relationships/image" Target="../media/image156.png"/><Relationship Id="rId27" Type="http://schemas.openxmlformats.org/officeDocument/2006/relationships/image" Target="../media/image155.png"/><Relationship Id="rId26" Type="http://schemas.openxmlformats.org/officeDocument/2006/relationships/image" Target="../media/image154.png"/><Relationship Id="rId25" Type="http://schemas.openxmlformats.org/officeDocument/2006/relationships/image" Target="../media/image153.png"/><Relationship Id="rId24" Type="http://schemas.openxmlformats.org/officeDocument/2006/relationships/image" Target="../media/image152.png"/><Relationship Id="rId23" Type="http://schemas.openxmlformats.org/officeDocument/2006/relationships/image" Target="../media/image151.png"/><Relationship Id="rId22" Type="http://schemas.openxmlformats.org/officeDocument/2006/relationships/image" Target="../media/image150.png"/><Relationship Id="rId21" Type="http://schemas.openxmlformats.org/officeDocument/2006/relationships/image" Target="../media/image149.png"/><Relationship Id="rId20" Type="http://schemas.openxmlformats.org/officeDocument/2006/relationships/image" Target="../media/image148.png"/><Relationship Id="rId2" Type="http://schemas.openxmlformats.org/officeDocument/2006/relationships/image" Target="../media/image131.png"/><Relationship Id="rId19" Type="http://schemas.openxmlformats.org/officeDocument/2006/relationships/image" Target="../media/image147.png"/><Relationship Id="rId18" Type="http://schemas.openxmlformats.org/officeDocument/2006/relationships/image" Target="../media/image146.png"/><Relationship Id="rId17" Type="http://schemas.openxmlformats.org/officeDocument/2006/relationships/image" Target="../media/image145.png"/><Relationship Id="rId16" Type="http://schemas.openxmlformats.org/officeDocument/2006/relationships/image" Target="../media/image144.png"/><Relationship Id="rId15" Type="http://schemas.openxmlformats.org/officeDocument/2006/relationships/image" Target="../media/image8.png"/><Relationship Id="rId14" Type="http://schemas.openxmlformats.org/officeDocument/2006/relationships/image" Target="../media/image143.png"/><Relationship Id="rId13" Type="http://schemas.openxmlformats.org/officeDocument/2006/relationships/image" Target="../media/image142.png"/><Relationship Id="rId12" Type="http://schemas.openxmlformats.org/officeDocument/2006/relationships/image" Target="../media/image141.png"/><Relationship Id="rId11" Type="http://schemas.openxmlformats.org/officeDocument/2006/relationships/image" Target="../media/image140.png"/><Relationship Id="rId10" Type="http://schemas.openxmlformats.org/officeDocument/2006/relationships/image" Target="../media/image139.png"/><Relationship Id="rId1" Type="http://schemas.openxmlformats.org/officeDocument/2006/relationships/image" Target="../media/image1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0.png"/><Relationship Id="rId1" Type="http://schemas.openxmlformats.org/officeDocument/2006/relationships/image" Target="../media/image189.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9" Type="http://schemas.openxmlformats.org/officeDocument/2006/relationships/slideLayout" Target="../slideLayouts/slideLayout1.xml"/><Relationship Id="rId18" Type="http://schemas.openxmlformats.org/officeDocument/2006/relationships/image" Target="../media/image9.png"/><Relationship Id="rId17" Type="http://schemas.openxmlformats.org/officeDocument/2006/relationships/image" Target="../media/image26.png"/><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8.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7" Type="http://schemas.openxmlformats.org/officeDocument/2006/relationships/slideLayout" Target="../slideLayouts/slideLayout1.xml"/><Relationship Id="rId26" Type="http://schemas.openxmlformats.org/officeDocument/2006/relationships/image" Target="../media/image51.png"/><Relationship Id="rId25" Type="http://schemas.openxmlformats.org/officeDocument/2006/relationships/image" Target="../media/image50.png"/><Relationship Id="rId24" Type="http://schemas.openxmlformats.org/officeDocument/2006/relationships/image" Target="../media/image49.png"/><Relationship Id="rId23" Type="http://schemas.openxmlformats.org/officeDocument/2006/relationships/image" Target="../media/image48.png"/><Relationship Id="rId22" Type="http://schemas.openxmlformats.org/officeDocument/2006/relationships/image" Target="../media/image47.png"/><Relationship Id="rId21" Type="http://schemas.openxmlformats.org/officeDocument/2006/relationships/image" Target="../media/image46.png"/><Relationship Id="rId20" Type="http://schemas.openxmlformats.org/officeDocument/2006/relationships/image" Target="../media/image8.png"/><Relationship Id="rId2" Type="http://schemas.openxmlformats.org/officeDocument/2006/relationships/image" Target="../media/image28.png"/><Relationship Id="rId19" Type="http://schemas.openxmlformats.org/officeDocument/2006/relationships/image" Target="../media/image45.png"/><Relationship Id="rId18"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2.png"/><Relationship Id="rId15" Type="http://schemas.openxmlformats.org/officeDocument/2006/relationships/image" Target="../media/image41.png"/><Relationship Id="rId14" Type="http://schemas.openxmlformats.org/officeDocument/2006/relationships/image" Target="../media/image40.png"/><Relationship Id="rId13" Type="http://schemas.openxmlformats.org/officeDocument/2006/relationships/image" Target="../media/image39.png"/><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p:nvPr/>
        </p:nvSpPr>
        <p:spPr>
          <a:xfrm>
            <a:off x="0" y="2697479"/>
            <a:ext cx="12192000" cy="1789429"/>
          </a:xfrm>
          <a:prstGeom prst="rect">
            <a:avLst/>
          </a:prstGeom>
          <a:solidFill>
            <a:srgbClr val="94070A"/>
          </a:solidFill>
        </p:spPr>
        <p:txBody>
          <a:bodyPr vert="horz" wrap="square" lIns="0" tIns="0" rIns="0" bIns="0"/>
          <a:lstStyle/>
          <a:p>
            <a:pPr algn="l" rtl="0" eaLnBrk="0">
              <a:lnSpc>
                <a:spcPct val="181000"/>
              </a:lnSpc>
            </a:pPr>
            <a:endParaRPr lang="en-US" altLang="en-US" sz="1000" dirty="0"/>
          </a:p>
          <a:p>
            <a:pPr algn="l" rtl="0" eaLnBrk="0">
              <a:lnSpc>
                <a:spcPct val="8000"/>
              </a:lnSpc>
            </a:pPr>
            <a:endParaRPr lang="en-US" altLang="en-US" sz="100" dirty="0"/>
          </a:p>
          <a:p>
            <a:pPr marL="2526030" indent="-1747520" algn="l" rtl="0" eaLnBrk="0">
              <a:lnSpc>
                <a:spcPct val="97000"/>
              </a:lnSpc>
            </a:pPr>
            <a:r>
              <a:rPr sz="44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中国老年人身体活动水</a:t>
            </a:r>
            <a:r>
              <a:rPr sz="4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平</a:t>
            </a:r>
            <a:r>
              <a:rPr sz="4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与抑郁症状的关联</a:t>
            </a:r>
            <a:r>
              <a:rPr sz="4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4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——基于</a:t>
            </a:r>
            <a:r>
              <a:rPr sz="4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4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CHARLS</a:t>
            </a:r>
            <a:r>
              <a:rPr sz="4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4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数</a:t>
            </a:r>
            <a:r>
              <a:rPr sz="4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据分析</a:t>
            </a:r>
            <a:endParaRPr lang="en-US" altLang="en-US" sz="4400" dirty="0"/>
          </a:p>
        </p:txBody>
      </p:sp>
      <p:sp>
        <p:nvSpPr>
          <p:cNvPr id="3" name="path"/>
          <p:cNvSpPr/>
          <p:nvPr/>
        </p:nvSpPr>
        <p:spPr>
          <a:xfrm>
            <a:off x="5049189" y="326211"/>
            <a:ext cx="2093620" cy="2088743"/>
          </a:xfrm>
          <a:custGeom>
            <a:avLst/>
            <a:gdLst/>
            <a:ahLst/>
            <a:cxnLst/>
            <a:rect l="0" t="0" r="0" b="0"/>
            <a:pathLst>
              <a:path w="3297" h="3289">
                <a:moveTo>
                  <a:pt x="0" y="1588"/>
                </a:moveTo>
                <a:cubicBezTo>
                  <a:pt x="0" y="1574"/>
                  <a:pt x="3" y="1560"/>
                  <a:pt x="3" y="1547"/>
                </a:cubicBezTo>
                <a:cubicBezTo>
                  <a:pt x="10" y="1468"/>
                  <a:pt x="20" y="1390"/>
                  <a:pt x="34" y="1311"/>
                </a:cubicBezTo>
                <a:cubicBezTo>
                  <a:pt x="64" y="1175"/>
                  <a:pt x="109" y="1045"/>
                  <a:pt x="170" y="918"/>
                </a:cubicBezTo>
                <a:cubicBezTo>
                  <a:pt x="304" y="648"/>
                  <a:pt x="498" y="433"/>
                  <a:pt x="751" y="266"/>
                </a:cubicBezTo>
                <a:cubicBezTo>
                  <a:pt x="905" y="163"/>
                  <a:pt x="1076" y="92"/>
                  <a:pt x="1257" y="47"/>
                </a:cubicBezTo>
                <a:cubicBezTo>
                  <a:pt x="1359" y="20"/>
                  <a:pt x="1465" y="6"/>
                  <a:pt x="1568" y="3"/>
                </a:cubicBezTo>
                <a:cubicBezTo>
                  <a:pt x="1575" y="3"/>
                  <a:pt x="1581" y="0"/>
                  <a:pt x="1588" y="0"/>
                </a:cubicBezTo>
                <a:cubicBezTo>
                  <a:pt x="1626" y="0"/>
                  <a:pt x="1663" y="0"/>
                  <a:pt x="1701" y="0"/>
                </a:cubicBezTo>
                <a:cubicBezTo>
                  <a:pt x="1708" y="0"/>
                  <a:pt x="1711" y="3"/>
                  <a:pt x="1718" y="3"/>
                </a:cubicBezTo>
                <a:cubicBezTo>
                  <a:pt x="2022" y="17"/>
                  <a:pt x="2299" y="105"/>
                  <a:pt x="2548" y="273"/>
                </a:cubicBezTo>
                <a:cubicBezTo>
                  <a:pt x="2873" y="488"/>
                  <a:pt x="3095" y="782"/>
                  <a:pt x="3215" y="1154"/>
                </a:cubicBezTo>
                <a:cubicBezTo>
                  <a:pt x="3252" y="1274"/>
                  <a:pt x="3276" y="1400"/>
                  <a:pt x="3286" y="1526"/>
                </a:cubicBezTo>
                <a:cubicBezTo>
                  <a:pt x="3297" y="1718"/>
                  <a:pt x="3279" y="1905"/>
                  <a:pt x="3228" y="2090"/>
                </a:cubicBezTo>
                <a:cubicBezTo>
                  <a:pt x="3167" y="2302"/>
                  <a:pt x="3064" y="2496"/>
                  <a:pt x="2928" y="2671"/>
                </a:cubicBezTo>
                <a:cubicBezTo>
                  <a:pt x="2798" y="2831"/>
                  <a:pt x="2644" y="2961"/>
                  <a:pt x="2466" y="3063"/>
                </a:cubicBezTo>
                <a:cubicBezTo>
                  <a:pt x="2319" y="3152"/>
                  <a:pt x="2162" y="3210"/>
                  <a:pt x="1995" y="3248"/>
                </a:cubicBezTo>
                <a:cubicBezTo>
                  <a:pt x="1903" y="3268"/>
                  <a:pt x="1810" y="3279"/>
                  <a:pt x="1715" y="3285"/>
                </a:cubicBezTo>
                <a:cubicBezTo>
                  <a:pt x="1708" y="3285"/>
                  <a:pt x="1701" y="3285"/>
                  <a:pt x="1698" y="3289"/>
                </a:cubicBezTo>
                <a:cubicBezTo>
                  <a:pt x="1663" y="3289"/>
                  <a:pt x="1626" y="3289"/>
                  <a:pt x="1592" y="3289"/>
                </a:cubicBezTo>
                <a:cubicBezTo>
                  <a:pt x="1571" y="3285"/>
                  <a:pt x="1554" y="3282"/>
                  <a:pt x="1534" y="3282"/>
                </a:cubicBezTo>
                <a:cubicBezTo>
                  <a:pt x="1397" y="3272"/>
                  <a:pt x="1264" y="3248"/>
                  <a:pt x="1134" y="3203"/>
                </a:cubicBezTo>
                <a:cubicBezTo>
                  <a:pt x="703" y="3057"/>
                  <a:pt x="382" y="2780"/>
                  <a:pt x="174" y="2373"/>
                </a:cubicBezTo>
                <a:cubicBezTo>
                  <a:pt x="102" y="2233"/>
                  <a:pt x="54" y="2083"/>
                  <a:pt x="27" y="1926"/>
                </a:cubicBezTo>
                <a:cubicBezTo>
                  <a:pt x="13" y="1865"/>
                  <a:pt x="6" y="1803"/>
                  <a:pt x="3" y="1742"/>
                </a:cubicBezTo>
                <a:cubicBezTo>
                  <a:pt x="3" y="1728"/>
                  <a:pt x="0" y="1711"/>
                  <a:pt x="0" y="1697"/>
                </a:cubicBezTo>
                <a:cubicBezTo>
                  <a:pt x="0" y="1660"/>
                  <a:pt x="0" y="1622"/>
                  <a:pt x="0" y="1588"/>
                </a:cubicBezTo>
                <a:moveTo>
                  <a:pt x="1643" y="3231"/>
                </a:moveTo>
                <a:cubicBezTo>
                  <a:pt x="2521" y="3231"/>
                  <a:pt x="3232" y="2513"/>
                  <a:pt x="3232" y="1642"/>
                </a:cubicBezTo>
                <a:cubicBezTo>
                  <a:pt x="3235" y="778"/>
                  <a:pt x="2528" y="58"/>
                  <a:pt x="1646" y="58"/>
                </a:cubicBezTo>
                <a:cubicBezTo>
                  <a:pt x="772" y="54"/>
                  <a:pt x="58" y="768"/>
                  <a:pt x="58" y="1639"/>
                </a:cubicBezTo>
                <a:cubicBezTo>
                  <a:pt x="54" y="2513"/>
                  <a:pt x="768" y="3227"/>
                  <a:pt x="1643" y="3231"/>
                </a:cubicBezTo>
              </a:path>
              <a:path w="3297" h="3289">
                <a:moveTo>
                  <a:pt x="2862" y="1642"/>
                </a:moveTo>
                <a:cubicBezTo>
                  <a:pt x="2862" y="2312"/>
                  <a:pt x="2315" y="2855"/>
                  <a:pt x="1644" y="2855"/>
                </a:cubicBezTo>
                <a:cubicBezTo>
                  <a:pt x="974" y="2855"/>
                  <a:pt x="433" y="2308"/>
                  <a:pt x="430" y="1645"/>
                </a:cubicBezTo>
                <a:cubicBezTo>
                  <a:pt x="430" y="979"/>
                  <a:pt x="970" y="433"/>
                  <a:pt x="1641" y="429"/>
                </a:cubicBezTo>
                <a:cubicBezTo>
                  <a:pt x="2315" y="426"/>
                  <a:pt x="2862" y="969"/>
                  <a:pt x="2862" y="1642"/>
                </a:cubicBezTo>
                <a:moveTo>
                  <a:pt x="1644" y="2817"/>
                </a:moveTo>
                <a:cubicBezTo>
                  <a:pt x="2294" y="2820"/>
                  <a:pt x="2825" y="2291"/>
                  <a:pt x="2825" y="1642"/>
                </a:cubicBezTo>
                <a:cubicBezTo>
                  <a:pt x="2825" y="993"/>
                  <a:pt x="2294" y="467"/>
                  <a:pt x="1644" y="467"/>
                </a:cubicBezTo>
                <a:cubicBezTo>
                  <a:pt x="998" y="467"/>
                  <a:pt x="468" y="993"/>
                  <a:pt x="468" y="1642"/>
                </a:cubicBezTo>
                <a:cubicBezTo>
                  <a:pt x="468" y="2288"/>
                  <a:pt x="998" y="2817"/>
                  <a:pt x="1644" y="2817"/>
                </a:cubicBezTo>
              </a:path>
              <a:path w="3297" h="3289">
                <a:moveTo>
                  <a:pt x="2765" y="809"/>
                </a:moveTo>
                <a:cubicBezTo>
                  <a:pt x="2748" y="826"/>
                  <a:pt x="2728" y="840"/>
                  <a:pt x="2711" y="857"/>
                </a:cubicBezTo>
                <a:cubicBezTo>
                  <a:pt x="2701" y="864"/>
                  <a:pt x="2701" y="874"/>
                  <a:pt x="2704" y="881"/>
                </a:cubicBezTo>
                <a:cubicBezTo>
                  <a:pt x="2708" y="888"/>
                  <a:pt x="2708" y="891"/>
                  <a:pt x="2708" y="895"/>
                </a:cubicBezTo>
                <a:cubicBezTo>
                  <a:pt x="2697" y="891"/>
                  <a:pt x="2650" y="830"/>
                  <a:pt x="2639" y="805"/>
                </a:cubicBezTo>
                <a:cubicBezTo>
                  <a:pt x="2646" y="809"/>
                  <a:pt x="2646" y="809"/>
                  <a:pt x="2650" y="812"/>
                </a:cubicBezTo>
                <a:cubicBezTo>
                  <a:pt x="2663" y="819"/>
                  <a:pt x="2670" y="819"/>
                  <a:pt x="2680" y="812"/>
                </a:cubicBezTo>
                <a:cubicBezTo>
                  <a:pt x="2721" y="778"/>
                  <a:pt x="2762" y="744"/>
                  <a:pt x="2803" y="709"/>
                </a:cubicBezTo>
                <a:cubicBezTo>
                  <a:pt x="2817" y="699"/>
                  <a:pt x="2817" y="692"/>
                  <a:pt x="2810" y="675"/>
                </a:cubicBezTo>
                <a:cubicBezTo>
                  <a:pt x="2810" y="672"/>
                  <a:pt x="2810" y="672"/>
                  <a:pt x="2810" y="668"/>
                </a:cubicBezTo>
                <a:cubicBezTo>
                  <a:pt x="2813" y="672"/>
                  <a:pt x="2817" y="672"/>
                  <a:pt x="2817" y="675"/>
                </a:cubicBezTo>
                <a:cubicBezTo>
                  <a:pt x="2837" y="702"/>
                  <a:pt x="2857" y="730"/>
                  <a:pt x="2878" y="757"/>
                </a:cubicBezTo>
                <a:cubicBezTo>
                  <a:pt x="2888" y="771"/>
                  <a:pt x="2895" y="788"/>
                  <a:pt x="2902" y="805"/>
                </a:cubicBezTo>
                <a:cubicBezTo>
                  <a:pt x="2908" y="823"/>
                  <a:pt x="2908" y="840"/>
                  <a:pt x="2895" y="854"/>
                </a:cubicBezTo>
                <a:cubicBezTo>
                  <a:pt x="2881" y="874"/>
                  <a:pt x="2857" y="881"/>
                  <a:pt x="2834" y="871"/>
                </a:cubicBezTo>
                <a:cubicBezTo>
                  <a:pt x="2827" y="867"/>
                  <a:pt x="2820" y="864"/>
                  <a:pt x="2810" y="860"/>
                </a:cubicBezTo>
                <a:cubicBezTo>
                  <a:pt x="2799" y="905"/>
                  <a:pt x="2782" y="946"/>
                  <a:pt x="2776" y="991"/>
                </a:cubicBezTo>
                <a:cubicBezTo>
                  <a:pt x="2776" y="991"/>
                  <a:pt x="2772" y="987"/>
                  <a:pt x="2769" y="984"/>
                </a:cubicBezTo>
                <a:cubicBezTo>
                  <a:pt x="2762" y="974"/>
                  <a:pt x="2752" y="960"/>
                  <a:pt x="2745" y="950"/>
                </a:cubicBezTo>
                <a:cubicBezTo>
                  <a:pt x="2738" y="943"/>
                  <a:pt x="2738" y="936"/>
                  <a:pt x="2738" y="926"/>
                </a:cubicBezTo>
                <a:cubicBezTo>
                  <a:pt x="2752" y="895"/>
                  <a:pt x="2762" y="860"/>
                  <a:pt x="2769" y="830"/>
                </a:cubicBezTo>
                <a:cubicBezTo>
                  <a:pt x="2772" y="823"/>
                  <a:pt x="2776" y="816"/>
                  <a:pt x="2765" y="809"/>
                </a:cubicBezTo>
                <a:moveTo>
                  <a:pt x="2776" y="802"/>
                </a:moveTo>
                <a:cubicBezTo>
                  <a:pt x="2782" y="809"/>
                  <a:pt x="2786" y="816"/>
                  <a:pt x="2793" y="823"/>
                </a:cubicBezTo>
                <a:cubicBezTo>
                  <a:pt x="2810" y="840"/>
                  <a:pt x="2827" y="840"/>
                  <a:pt x="2847" y="823"/>
                </a:cubicBezTo>
                <a:cubicBezTo>
                  <a:pt x="2854" y="823"/>
                  <a:pt x="2857" y="819"/>
                  <a:pt x="2861" y="816"/>
                </a:cubicBezTo>
                <a:cubicBezTo>
                  <a:pt x="2881" y="795"/>
                  <a:pt x="2881" y="775"/>
                  <a:pt x="2861" y="751"/>
                </a:cubicBezTo>
                <a:cubicBezTo>
                  <a:pt x="2854" y="744"/>
                  <a:pt x="2851" y="740"/>
                  <a:pt x="2840" y="751"/>
                </a:cubicBezTo>
                <a:cubicBezTo>
                  <a:pt x="2823" y="761"/>
                  <a:pt x="2810" y="775"/>
                  <a:pt x="2793" y="788"/>
                </a:cubicBezTo>
                <a:cubicBezTo>
                  <a:pt x="2789" y="792"/>
                  <a:pt x="2782" y="799"/>
                  <a:pt x="2776" y="802"/>
                </a:cubicBezTo>
              </a:path>
              <a:path w="3297" h="3289">
                <a:moveTo>
                  <a:pt x="130" y="1514"/>
                </a:moveTo>
                <a:cubicBezTo>
                  <a:pt x="137" y="1476"/>
                  <a:pt x="144" y="1442"/>
                  <a:pt x="147" y="1404"/>
                </a:cubicBezTo>
                <a:cubicBezTo>
                  <a:pt x="150" y="1404"/>
                  <a:pt x="150" y="1404"/>
                  <a:pt x="154" y="1404"/>
                </a:cubicBezTo>
                <a:cubicBezTo>
                  <a:pt x="154" y="1407"/>
                  <a:pt x="154" y="1411"/>
                  <a:pt x="154" y="1414"/>
                </a:cubicBezTo>
                <a:cubicBezTo>
                  <a:pt x="157" y="1428"/>
                  <a:pt x="161" y="1435"/>
                  <a:pt x="174" y="1438"/>
                </a:cubicBezTo>
                <a:cubicBezTo>
                  <a:pt x="198" y="1445"/>
                  <a:pt x="222" y="1449"/>
                  <a:pt x="249" y="1452"/>
                </a:cubicBezTo>
                <a:cubicBezTo>
                  <a:pt x="245" y="1449"/>
                  <a:pt x="245" y="1445"/>
                  <a:pt x="242" y="1442"/>
                </a:cubicBezTo>
                <a:cubicBezTo>
                  <a:pt x="225" y="1414"/>
                  <a:pt x="208" y="1390"/>
                  <a:pt x="191" y="1362"/>
                </a:cubicBezTo>
                <a:cubicBezTo>
                  <a:pt x="191" y="1362"/>
                  <a:pt x="188" y="1359"/>
                  <a:pt x="188" y="1355"/>
                </a:cubicBezTo>
                <a:cubicBezTo>
                  <a:pt x="178" y="1345"/>
                  <a:pt x="171" y="1348"/>
                  <a:pt x="164" y="1359"/>
                </a:cubicBezTo>
                <a:cubicBezTo>
                  <a:pt x="164" y="1366"/>
                  <a:pt x="161" y="1369"/>
                  <a:pt x="157" y="1379"/>
                </a:cubicBezTo>
                <a:cubicBezTo>
                  <a:pt x="154" y="1362"/>
                  <a:pt x="164" y="1293"/>
                  <a:pt x="171" y="1279"/>
                </a:cubicBezTo>
                <a:cubicBezTo>
                  <a:pt x="174" y="1279"/>
                  <a:pt x="174" y="1283"/>
                  <a:pt x="174" y="1283"/>
                </a:cubicBezTo>
                <a:cubicBezTo>
                  <a:pt x="174" y="1307"/>
                  <a:pt x="184" y="1328"/>
                  <a:pt x="195" y="1345"/>
                </a:cubicBezTo>
                <a:cubicBezTo>
                  <a:pt x="205" y="1366"/>
                  <a:pt x="218" y="1383"/>
                  <a:pt x="228" y="1400"/>
                </a:cubicBezTo>
                <a:cubicBezTo>
                  <a:pt x="235" y="1400"/>
                  <a:pt x="239" y="1397"/>
                  <a:pt x="242" y="1397"/>
                </a:cubicBezTo>
                <a:cubicBezTo>
                  <a:pt x="283" y="1373"/>
                  <a:pt x="323" y="1348"/>
                  <a:pt x="364" y="1324"/>
                </a:cubicBezTo>
                <a:cubicBezTo>
                  <a:pt x="371" y="1321"/>
                  <a:pt x="377" y="1314"/>
                  <a:pt x="384" y="1307"/>
                </a:cubicBezTo>
                <a:cubicBezTo>
                  <a:pt x="388" y="1321"/>
                  <a:pt x="381" y="1331"/>
                  <a:pt x="381" y="1341"/>
                </a:cubicBezTo>
                <a:cubicBezTo>
                  <a:pt x="377" y="1355"/>
                  <a:pt x="377" y="1369"/>
                  <a:pt x="374" y="1383"/>
                </a:cubicBezTo>
                <a:cubicBezTo>
                  <a:pt x="371" y="1393"/>
                  <a:pt x="371" y="1407"/>
                  <a:pt x="367" y="1417"/>
                </a:cubicBezTo>
                <a:cubicBezTo>
                  <a:pt x="364" y="1417"/>
                  <a:pt x="364" y="1417"/>
                  <a:pt x="364" y="1417"/>
                </a:cubicBezTo>
                <a:cubicBezTo>
                  <a:pt x="361" y="1411"/>
                  <a:pt x="361" y="1400"/>
                  <a:pt x="361" y="1390"/>
                </a:cubicBezTo>
                <a:cubicBezTo>
                  <a:pt x="354" y="1390"/>
                  <a:pt x="350" y="1393"/>
                  <a:pt x="347" y="1393"/>
                </a:cubicBezTo>
                <a:cubicBezTo>
                  <a:pt x="316" y="1411"/>
                  <a:pt x="289" y="1428"/>
                  <a:pt x="262" y="1445"/>
                </a:cubicBezTo>
                <a:cubicBezTo>
                  <a:pt x="262" y="1452"/>
                  <a:pt x="266" y="1456"/>
                  <a:pt x="272" y="1456"/>
                </a:cubicBezTo>
                <a:cubicBezTo>
                  <a:pt x="293" y="1462"/>
                  <a:pt x="313" y="1466"/>
                  <a:pt x="333" y="1469"/>
                </a:cubicBezTo>
                <a:cubicBezTo>
                  <a:pt x="344" y="1469"/>
                  <a:pt x="347" y="1466"/>
                  <a:pt x="354" y="1456"/>
                </a:cubicBezTo>
                <a:cubicBezTo>
                  <a:pt x="354" y="1452"/>
                  <a:pt x="357" y="1449"/>
                  <a:pt x="361" y="1445"/>
                </a:cubicBezTo>
                <a:cubicBezTo>
                  <a:pt x="357" y="1480"/>
                  <a:pt x="350" y="1518"/>
                  <a:pt x="344" y="1556"/>
                </a:cubicBezTo>
                <a:cubicBezTo>
                  <a:pt x="344" y="1556"/>
                  <a:pt x="344" y="1556"/>
                  <a:pt x="340" y="1556"/>
                </a:cubicBezTo>
                <a:cubicBezTo>
                  <a:pt x="340" y="1552"/>
                  <a:pt x="340" y="1549"/>
                  <a:pt x="340" y="1545"/>
                </a:cubicBezTo>
                <a:cubicBezTo>
                  <a:pt x="337" y="1528"/>
                  <a:pt x="333" y="1525"/>
                  <a:pt x="316" y="1521"/>
                </a:cubicBezTo>
                <a:cubicBezTo>
                  <a:pt x="266" y="1511"/>
                  <a:pt x="218" y="1500"/>
                  <a:pt x="167" y="1494"/>
                </a:cubicBezTo>
                <a:cubicBezTo>
                  <a:pt x="150" y="1490"/>
                  <a:pt x="147" y="1494"/>
                  <a:pt x="140" y="1507"/>
                </a:cubicBezTo>
                <a:cubicBezTo>
                  <a:pt x="137" y="1511"/>
                  <a:pt x="137" y="1514"/>
                  <a:pt x="134" y="1514"/>
                </a:cubicBezTo>
                <a:cubicBezTo>
                  <a:pt x="134" y="1514"/>
                  <a:pt x="134" y="1514"/>
                  <a:pt x="130" y="1514"/>
                </a:cubicBezTo>
              </a:path>
              <a:path w="3297" h="3289">
                <a:moveTo>
                  <a:pt x="2595" y="523"/>
                </a:moveTo>
                <a:cubicBezTo>
                  <a:pt x="2591" y="537"/>
                  <a:pt x="2543" y="609"/>
                  <a:pt x="2530" y="619"/>
                </a:cubicBezTo>
                <a:cubicBezTo>
                  <a:pt x="2533" y="609"/>
                  <a:pt x="2533" y="602"/>
                  <a:pt x="2536" y="599"/>
                </a:cubicBezTo>
                <a:cubicBezTo>
                  <a:pt x="2543" y="574"/>
                  <a:pt x="2536" y="554"/>
                  <a:pt x="2512" y="540"/>
                </a:cubicBezTo>
                <a:cubicBezTo>
                  <a:pt x="2512" y="540"/>
                  <a:pt x="2509" y="543"/>
                  <a:pt x="2509" y="547"/>
                </a:cubicBezTo>
                <a:cubicBezTo>
                  <a:pt x="2495" y="568"/>
                  <a:pt x="2482" y="585"/>
                  <a:pt x="2468" y="605"/>
                </a:cubicBezTo>
                <a:cubicBezTo>
                  <a:pt x="2461" y="616"/>
                  <a:pt x="2461" y="623"/>
                  <a:pt x="2471" y="630"/>
                </a:cubicBezTo>
                <a:cubicBezTo>
                  <a:pt x="2499" y="657"/>
                  <a:pt x="2530" y="671"/>
                  <a:pt x="2571" y="650"/>
                </a:cubicBezTo>
                <a:cubicBezTo>
                  <a:pt x="2577" y="647"/>
                  <a:pt x="2577" y="647"/>
                  <a:pt x="2588" y="647"/>
                </a:cubicBezTo>
                <a:cubicBezTo>
                  <a:pt x="2581" y="657"/>
                  <a:pt x="2557" y="685"/>
                  <a:pt x="2540" y="695"/>
                </a:cubicBezTo>
                <a:cubicBezTo>
                  <a:pt x="2509" y="678"/>
                  <a:pt x="2393" y="588"/>
                  <a:pt x="2386" y="574"/>
                </a:cubicBezTo>
                <a:cubicBezTo>
                  <a:pt x="2393" y="578"/>
                  <a:pt x="2396" y="578"/>
                  <a:pt x="2400" y="581"/>
                </a:cubicBezTo>
                <a:cubicBezTo>
                  <a:pt x="2413" y="585"/>
                  <a:pt x="2420" y="581"/>
                  <a:pt x="2427" y="571"/>
                </a:cubicBezTo>
                <a:cubicBezTo>
                  <a:pt x="2458" y="526"/>
                  <a:pt x="2488" y="481"/>
                  <a:pt x="2519" y="437"/>
                </a:cubicBezTo>
                <a:cubicBezTo>
                  <a:pt x="2530" y="423"/>
                  <a:pt x="2526" y="416"/>
                  <a:pt x="2519" y="406"/>
                </a:cubicBezTo>
                <a:cubicBezTo>
                  <a:pt x="2516" y="402"/>
                  <a:pt x="2516" y="399"/>
                  <a:pt x="2512" y="395"/>
                </a:cubicBezTo>
                <a:cubicBezTo>
                  <a:pt x="2523" y="399"/>
                  <a:pt x="2646" y="488"/>
                  <a:pt x="2666" y="509"/>
                </a:cubicBezTo>
                <a:cubicBezTo>
                  <a:pt x="2656" y="526"/>
                  <a:pt x="2636" y="554"/>
                  <a:pt x="2625" y="561"/>
                </a:cubicBezTo>
                <a:cubicBezTo>
                  <a:pt x="2625" y="557"/>
                  <a:pt x="2625" y="554"/>
                  <a:pt x="2625" y="554"/>
                </a:cubicBezTo>
                <a:cubicBezTo>
                  <a:pt x="2639" y="519"/>
                  <a:pt x="2632" y="499"/>
                  <a:pt x="2608" y="478"/>
                </a:cubicBezTo>
                <a:cubicBezTo>
                  <a:pt x="2601" y="471"/>
                  <a:pt x="2595" y="464"/>
                  <a:pt x="2584" y="461"/>
                </a:cubicBezTo>
                <a:cubicBezTo>
                  <a:pt x="2577" y="454"/>
                  <a:pt x="2571" y="457"/>
                  <a:pt x="2567" y="464"/>
                </a:cubicBezTo>
                <a:cubicBezTo>
                  <a:pt x="2553" y="481"/>
                  <a:pt x="2540" y="499"/>
                  <a:pt x="2526" y="519"/>
                </a:cubicBezTo>
                <a:cubicBezTo>
                  <a:pt x="2526" y="523"/>
                  <a:pt x="2523" y="526"/>
                  <a:pt x="2523" y="530"/>
                </a:cubicBezTo>
                <a:cubicBezTo>
                  <a:pt x="2533" y="540"/>
                  <a:pt x="2543" y="547"/>
                  <a:pt x="2560" y="543"/>
                </a:cubicBezTo>
                <a:cubicBezTo>
                  <a:pt x="2571" y="540"/>
                  <a:pt x="2584" y="530"/>
                  <a:pt x="2595" y="523"/>
                </a:cubicBezTo>
              </a:path>
              <a:path w="3297" h="3289">
                <a:moveTo>
                  <a:pt x="297" y="1777"/>
                </a:moveTo>
                <a:cubicBezTo>
                  <a:pt x="280" y="1784"/>
                  <a:pt x="263" y="1791"/>
                  <a:pt x="256" y="1808"/>
                </a:cubicBezTo>
                <a:cubicBezTo>
                  <a:pt x="253" y="1818"/>
                  <a:pt x="253" y="1828"/>
                  <a:pt x="260" y="1842"/>
                </a:cubicBezTo>
                <a:cubicBezTo>
                  <a:pt x="267" y="1838"/>
                  <a:pt x="273" y="1838"/>
                  <a:pt x="280" y="1838"/>
                </a:cubicBezTo>
                <a:cubicBezTo>
                  <a:pt x="297" y="1835"/>
                  <a:pt x="314" y="1832"/>
                  <a:pt x="335" y="1832"/>
                </a:cubicBezTo>
                <a:cubicBezTo>
                  <a:pt x="345" y="1828"/>
                  <a:pt x="348" y="1825"/>
                  <a:pt x="352" y="1811"/>
                </a:cubicBezTo>
                <a:cubicBezTo>
                  <a:pt x="352" y="1771"/>
                  <a:pt x="331" y="1737"/>
                  <a:pt x="294" y="1723"/>
                </a:cubicBezTo>
                <a:cubicBezTo>
                  <a:pt x="290" y="1720"/>
                  <a:pt x="284" y="1720"/>
                  <a:pt x="280" y="1710"/>
                </a:cubicBezTo>
                <a:cubicBezTo>
                  <a:pt x="304" y="1710"/>
                  <a:pt x="324" y="1713"/>
                  <a:pt x="345" y="1713"/>
                </a:cubicBezTo>
                <a:cubicBezTo>
                  <a:pt x="352" y="1726"/>
                  <a:pt x="372" y="1893"/>
                  <a:pt x="369" y="1910"/>
                </a:cubicBezTo>
                <a:cubicBezTo>
                  <a:pt x="365" y="1903"/>
                  <a:pt x="365" y="1899"/>
                  <a:pt x="362" y="1896"/>
                </a:cubicBezTo>
                <a:cubicBezTo>
                  <a:pt x="359" y="1886"/>
                  <a:pt x="352" y="1882"/>
                  <a:pt x="342" y="1882"/>
                </a:cubicBezTo>
                <a:cubicBezTo>
                  <a:pt x="287" y="1889"/>
                  <a:pt x="236" y="1896"/>
                  <a:pt x="185" y="1906"/>
                </a:cubicBezTo>
                <a:cubicBezTo>
                  <a:pt x="171" y="1906"/>
                  <a:pt x="164" y="1913"/>
                  <a:pt x="161" y="1930"/>
                </a:cubicBezTo>
                <a:cubicBezTo>
                  <a:pt x="161" y="1933"/>
                  <a:pt x="161" y="1937"/>
                  <a:pt x="161" y="1940"/>
                </a:cubicBezTo>
                <a:cubicBezTo>
                  <a:pt x="154" y="1930"/>
                  <a:pt x="130" y="1767"/>
                  <a:pt x="134" y="1747"/>
                </a:cubicBezTo>
                <a:cubicBezTo>
                  <a:pt x="154" y="1743"/>
                  <a:pt x="171" y="1740"/>
                  <a:pt x="192" y="1740"/>
                </a:cubicBezTo>
                <a:cubicBezTo>
                  <a:pt x="192" y="1740"/>
                  <a:pt x="195" y="1740"/>
                  <a:pt x="195" y="1743"/>
                </a:cubicBezTo>
                <a:cubicBezTo>
                  <a:pt x="192" y="1743"/>
                  <a:pt x="192" y="1747"/>
                  <a:pt x="188" y="1747"/>
                </a:cubicBezTo>
                <a:cubicBezTo>
                  <a:pt x="157" y="1757"/>
                  <a:pt x="147" y="1781"/>
                  <a:pt x="151" y="1811"/>
                </a:cubicBezTo>
                <a:cubicBezTo>
                  <a:pt x="151" y="1818"/>
                  <a:pt x="151" y="1828"/>
                  <a:pt x="154" y="1838"/>
                </a:cubicBezTo>
                <a:cubicBezTo>
                  <a:pt x="154" y="1852"/>
                  <a:pt x="157" y="1855"/>
                  <a:pt x="174" y="1852"/>
                </a:cubicBezTo>
                <a:cubicBezTo>
                  <a:pt x="198" y="1849"/>
                  <a:pt x="219" y="1845"/>
                  <a:pt x="243" y="1842"/>
                </a:cubicBezTo>
                <a:cubicBezTo>
                  <a:pt x="246" y="1825"/>
                  <a:pt x="243" y="1811"/>
                  <a:pt x="229" y="1804"/>
                </a:cubicBezTo>
                <a:cubicBezTo>
                  <a:pt x="219" y="1798"/>
                  <a:pt x="205" y="1794"/>
                  <a:pt x="192" y="1791"/>
                </a:cubicBezTo>
                <a:cubicBezTo>
                  <a:pt x="192" y="1787"/>
                  <a:pt x="195" y="1787"/>
                  <a:pt x="195" y="1784"/>
                </a:cubicBezTo>
                <a:cubicBezTo>
                  <a:pt x="229" y="1781"/>
                  <a:pt x="263" y="1777"/>
                  <a:pt x="297" y="1771"/>
                </a:cubicBezTo>
                <a:cubicBezTo>
                  <a:pt x="297" y="1774"/>
                  <a:pt x="297" y="1774"/>
                  <a:pt x="297" y="1777"/>
                </a:cubicBezTo>
              </a:path>
              <a:path w="3297" h="3289">
                <a:moveTo>
                  <a:pt x="1421" y="3029"/>
                </a:moveTo>
                <a:cubicBezTo>
                  <a:pt x="1414" y="3023"/>
                  <a:pt x="1404" y="3012"/>
                  <a:pt x="1397" y="3002"/>
                </a:cubicBezTo>
                <a:cubicBezTo>
                  <a:pt x="1387" y="2985"/>
                  <a:pt x="1384" y="2967"/>
                  <a:pt x="1391" y="2946"/>
                </a:cubicBezTo>
                <a:cubicBezTo>
                  <a:pt x="1397" y="2929"/>
                  <a:pt x="1411" y="2919"/>
                  <a:pt x="1428" y="2912"/>
                </a:cubicBezTo>
                <a:cubicBezTo>
                  <a:pt x="1452" y="2908"/>
                  <a:pt x="1475" y="2908"/>
                  <a:pt x="1496" y="2919"/>
                </a:cubicBezTo>
                <a:cubicBezTo>
                  <a:pt x="1509" y="2926"/>
                  <a:pt x="1519" y="2936"/>
                  <a:pt x="1526" y="2950"/>
                </a:cubicBezTo>
                <a:cubicBezTo>
                  <a:pt x="1533" y="2971"/>
                  <a:pt x="1526" y="2991"/>
                  <a:pt x="1506" y="3002"/>
                </a:cubicBezTo>
                <a:cubicBezTo>
                  <a:pt x="1496" y="3005"/>
                  <a:pt x="1489" y="3009"/>
                  <a:pt x="1479" y="3012"/>
                </a:cubicBezTo>
                <a:cubicBezTo>
                  <a:pt x="1482" y="3016"/>
                  <a:pt x="1485" y="3019"/>
                  <a:pt x="1489" y="3023"/>
                </a:cubicBezTo>
                <a:cubicBezTo>
                  <a:pt x="1499" y="3036"/>
                  <a:pt x="1509" y="3047"/>
                  <a:pt x="1512" y="3061"/>
                </a:cubicBezTo>
                <a:cubicBezTo>
                  <a:pt x="1526" y="3099"/>
                  <a:pt x="1506" y="3137"/>
                  <a:pt x="1465" y="3147"/>
                </a:cubicBezTo>
                <a:cubicBezTo>
                  <a:pt x="1441" y="3151"/>
                  <a:pt x="1418" y="3147"/>
                  <a:pt x="1394" y="3133"/>
                </a:cubicBezTo>
                <a:cubicBezTo>
                  <a:pt x="1374" y="3123"/>
                  <a:pt x="1364" y="3106"/>
                  <a:pt x="1367" y="3085"/>
                </a:cubicBezTo>
                <a:cubicBezTo>
                  <a:pt x="1367" y="3061"/>
                  <a:pt x="1381" y="3047"/>
                  <a:pt x="1401" y="3040"/>
                </a:cubicBezTo>
                <a:cubicBezTo>
                  <a:pt x="1408" y="3036"/>
                  <a:pt x="1414" y="3033"/>
                  <a:pt x="1421" y="3029"/>
                </a:cubicBezTo>
                <a:moveTo>
                  <a:pt x="1431" y="3040"/>
                </a:moveTo>
                <a:cubicBezTo>
                  <a:pt x="1408" y="3061"/>
                  <a:pt x="1397" y="3095"/>
                  <a:pt x="1411" y="3119"/>
                </a:cubicBezTo>
                <a:cubicBezTo>
                  <a:pt x="1414" y="3133"/>
                  <a:pt x="1425" y="3140"/>
                  <a:pt x="1438" y="3140"/>
                </a:cubicBezTo>
                <a:cubicBezTo>
                  <a:pt x="1452" y="3140"/>
                  <a:pt x="1458" y="3130"/>
                  <a:pt x="1465" y="3119"/>
                </a:cubicBezTo>
                <a:cubicBezTo>
                  <a:pt x="1475" y="3092"/>
                  <a:pt x="1462" y="3061"/>
                  <a:pt x="1431" y="3040"/>
                </a:cubicBezTo>
                <a:moveTo>
                  <a:pt x="1468" y="3002"/>
                </a:moveTo>
                <a:cubicBezTo>
                  <a:pt x="1489" y="2988"/>
                  <a:pt x="1496" y="2957"/>
                  <a:pt x="1485" y="2936"/>
                </a:cubicBezTo>
                <a:cubicBezTo>
                  <a:pt x="1482" y="2922"/>
                  <a:pt x="1472" y="2919"/>
                  <a:pt x="1458" y="2919"/>
                </a:cubicBezTo>
                <a:cubicBezTo>
                  <a:pt x="1448" y="2919"/>
                  <a:pt x="1441" y="2926"/>
                  <a:pt x="1435" y="2936"/>
                </a:cubicBezTo>
                <a:cubicBezTo>
                  <a:pt x="1431" y="2946"/>
                  <a:pt x="1431" y="2960"/>
                  <a:pt x="1438" y="2971"/>
                </a:cubicBezTo>
                <a:cubicBezTo>
                  <a:pt x="1445" y="2985"/>
                  <a:pt x="1455" y="2995"/>
                  <a:pt x="1468" y="3002"/>
                </a:cubicBezTo>
              </a:path>
              <a:path w="3297" h="3289">
                <a:moveTo>
                  <a:pt x="280" y="2309"/>
                </a:moveTo>
                <a:cubicBezTo>
                  <a:pt x="277" y="2306"/>
                  <a:pt x="273" y="2302"/>
                  <a:pt x="273" y="2299"/>
                </a:cubicBezTo>
                <a:cubicBezTo>
                  <a:pt x="260" y="2268"/>
                  <a:pt x="250" y="2237"/>
                  <a:pt x="236" y="2210"/>
                </a:cubicBezTo>
                <a:cubicBezTo>
                  <a:pt x="230" y="2193"/>
                  <a:pt x="226" y="2172"/>
                  <a:pt x="226" y="2155"/>
                </a:cubicBezTo>
                <a:cubicBezTo>
                  <a:pt x="226" y="2131"/>
                  <a:pt x="233" y="2114"/>
                  <a:pt x="253" y="2104"/>
                </a:cubicBezTo>
                <a:cubicBezTo>
                  <a:pt x="273" y="2094"/>
                  <a:pt x="290" y="2097"/>
                  <a:pt x="311" y="2107"/>
                </a:cubicBezTo>
                <a:cubicBezTo>
                  <a:pt x="321" y="2114"/>
                  <a:pt x="331" y="2128"/>
                  <a:pt x="338" y="2138"/>
                </a:cubicBezTo>
                <a:cubicBezTo>
                  <a:pt x="344" y="2152"/>
                  <a:pt x="348" y="2169"/>
                  <a:pt x="354" y="2183"/>
                </a:cubicBezTo>
                <a:cubicBezTo>
                  <a:pt x="361" y="2179"/>
                  <a:pt x="365" y="2179"/>
                  <a:pt x="368" y="2179"/>
                </a:cubicBezTo>
                <a:cubicBezTo>
                  <a:pt x="381" y="2172"/>
                  <a:pt x="398" y="2166"/>
                  <a:pt x="412" y="2159"/>
                </a:cubicBezTo>
                <a:cubicBezTo>
                  <a:pt x="432" y="2148"/>
                  <a:pt x="435" y="2145"/>
                  <a:pt x="432" y="2125"/>
                </a:cubicBezTo>
                <a:cubicBezTo>
                  <a:pt x="432" y="2121"/>
                  <a:pt x="432" y="2118"/>
                  <a:pt x="432" y="2114"/>
                </a:cubicBezTo>
                <a:cubicBezTo>
                  <a:pt x="442" y="2125"/>
                  <a:pt x="442" y="2138"/>
                  <a:pt x="449" y="2148"/>
                </a:cubicBezTo>
                <a:cubicBezTo>
                  <a:pt x="452" y="2162"/>
                  <a:pt x="459" y="2172"/>
                  <a:pt x="462" y="2186"/>
                </a:cubicBezTo>
                <a:cubicBezTo>
                  <a:pt x="466" y="2196"/>
                  <a:pt x="476" y="2207"/>
                  <a:pt x="473" y="2224"/>
                </a:cubicBezTo>
                <a:cubicBezTo>
                  <a:pt x="469" y="2217"/>
                  <a:pt x="466" y="2213"/>
                  <a:pt x="462" y="2210"/>
                </a:cubicBezTo>
                <a:cubicBezTo>
                  <a:pt x="456" y="2203"/>
                  <a:pt x="449" y="2200"/>
                  <a:pt x="442" y="2203"/>
                </a:cubicBezTo>
                <a:cubicBezTo>
                  <a:pt x="435" y="2207"/>
                  <a:pt x="429" y="2210"/>
                  <a:pt x="422" y="2213"/>
                </a:cubicBezTo>
                <a:cubicBezTo>
                  <a:pt x="381" y="2230"/>
                  <a:pt x="341" y="2247"/>
                  <a:pt x="300" y="2265"/>
                </a:cubicBezTo>
                <a:cubicBezTo>
                  <a:pt x="280" y="2275"/>
                  <a:pt x="280" y="2278"/>
                  <a:pt x="280" y="2302"/>
                </a:cubicBezTo>
                <a:cubicBezTo>
                  <a:pt x="280" y="2306"/>
                  <a:pt x="280" y="2306"/>
                  <a:pt x="280" y="2309"/>
                </a:cubicBezTo>
                <a:moveTo>
                  <a:pt x="348" y="2186"/>
                </a:moveTo>
                <a:cubicBezTo>
                  <a:pt x="341" y="2179"/>
                  <a:pt x="341" y="2169"/>
                  <a:pt x="334" y="2162"/>
                </a:cubicBezTo>
                <a:cubicBezTo>
                  <a:pt x="324" y="2148"/>
                  <a:pt x="311" y="2142"/>
                  <a:pt x="297" y="2148"/>
                </a:cubicBezTo>
                <a:cubicBezTo>
                  <a:pt x="284" y="2152"/>
                  <a:pt x="270" y="2159"/>
                  <a:pt x="260" y="2166"/>
                </a:cubicBezTo>
                <a:cubicBezTo>
                  <a:pt x="243" y="2176"/>
                  <a:pt x="240" y="2196"/>
                  <a:pt x="250" y="2213"/>
                </a:cubicBezTo>
                <a:cubicBezTo>
                  <a:pt x="257" y="2224"/>
                  <a:pt x="260" y="2227"/>
                  <a:pt x="270" y="2224"/>
                </a:cubicBezTo>
                <a:cubicBezTo>
                  <a:pt x="294" y="2210"/>
                  <a:pt x="321" y="2200"/>
                  <a:pt x="348" y="2186"/>
                </a:cubicBezTo>
              </a:path>
              <a:path w="3297" h="3289">
                <a:moveTo>
                  <a:pt x="372" y="807"/>
                </a:moveTo>
                <a:cubicBezTo>
                  <a:pt x="379" y="800"/>
                  <a:pt x="389" y="790"/>
                  <a:pt x="393" y="780"/>
                </a:cubicBezTo>
                <a:cubicBezTo>
                  <a:pt x="406" y="759"/>
                  <a:pt x="423" y="752"/>
                  <a:pt x="447" y="756"/>
                </a:cubicBezTo>
                <a:cubicBezTo>
                  <a:pt x="488" y="756"/>
                  <a:pt x="532" y="756"/>
                  <a:pt x="573" y="756"/>
                </a:cubicBezTo>
                <a:cubicBezTo>
                  <a:pt x="580" y="756"/>
                  <a:pt x="583" y="756"/>
                  <a:pt x="590" y="756"/>
                </a:cubicBezTo>
                <a:cubicBezTo>
                  <a:pt x="586" y="752"/>
                  <a:pt x="586" y="749"/>
                  <a:pt x="583" y="746"/>
                </a:cubicBezTo>
                <a:cubicBezTo>
                  <a:pt x="563" y="729"/>
                  <a:pt x="542" y="712"/>
                  <a:pt x="522" y="695"/>
                </a:cubicBezTo>
                <a:cubicBezTo>
                  <a:pt x="501" y="674"/>
                  <a:pt x="498" y="674"/>
                  <a:pt x="474" y="688"/>
                </a:cubicBezTo>
                <a:cubicBezTo>
                  <a:pt x="474" y="691"/>
                  <a:pt x="474" y="688"/>
                  <a:pt x="471" y="688"/>
                </a:cubicBezTo>
                <a:cubicBezTo>
                  <a:pt x="474" y="678"/>
                  <a:pt x="501" y="644"/>
                  <a:pt x="515" y="634"/>
                </a:cubicBezTo>
                <a:cubicBezTo>
                  <a:pt x="515" y="640"/>
                  <a:pt x="515" y="640"/>
                  <a:pt x="515" y="644"/>
                </a:cubicBezTo>
                <a:cubicBezTo>
                  <a:pt x="508" y="657"/>
                  <a:pt x="512" y="668"/>
                  <a:pt x="522" y="678"/>
                </a:cubicBezTo>
                <a:cubicBezTo>
                  <a:pt x="556" y="705"/>
                  <a:pt x="590" y="735"/>
                  <a:pt x="624" y="763"/>
                </a:cubicBezTo>
                <a:cubicBezTo>
                  <a:pt x="638" y="776"/>
                  <a:pt x="651" y="790"/>
                  <a:pt x="668" y="803"/>
                </a:cubicBezTo>
                <a:cubicBezTo>
                  <a:pt x="661" y="807"/>
                  <a:pt x="658" y="810"/>
                  <a:pt x="655" y="810"/>
                </a:cubicBezTo>
                <a:cubicBezTo>
                  <a:pt x="648" y="810"/>
                  <a:pt x="641" y="810"/>
                  <a:pt x="634" y="810"/>
                </a:cubicBezTo>
                <a:cubicBezTo>
                  <a:pt x="576" y="810"/>
                  <a:pt x="515" y="810"/>
                  <a:pt x="457" y="807"/>
                </a:cubicBezTo>
                <a:cubicBezTo>
                  <a:pt x="450" y="807"/>
                  <a:pt x="447" y="807"/>
                  <a:pt x="437" y="807"/>
                </a:cubicBezTo>
                <a:cubicBezTo>
                  <a:pt x="440" y="814"/>
                  <a:pt x="444" y="817"/>
                  <a:pt x="447" y="820"/>
                </a:cubicBezTo>
                <a:cubicBezTo>
                  <a:pt x="474" y="844"/>
                  <a:pt x="505" y="868"/>
                  <a:pt x="532" y="895"/>
                </a:cubicBezTo>
                <a:cubicBezTo>
                  <a:pt x="546" y="909"/>
                  <a:pt x="559" y="916"/>
                  <a:pt x="580" y="899"/>
                </a:cubicBezTo>
                <a:cubicBezTo>
                  <a:pt x="580" y="895"/>
                  <a:pt x="580" y="895"/>
                  <a:pt x="580" y="895"/>
                </a:cubicBezTo>
                <a:cubicBezTo>
                  <a:pt x="580" y="905"/>
                  <a:pt x="549" y="946"/>
                  <a:pt x="535" y="956"/>
                </a:cubicBezTo>
                <a:cubicBezTo>
                  <a:pt x="535" y="950"/>
                  <a:pt x="535" y="946"/>
                  <a:pt x="539" y="943"/>
                </a:cubicBezTo>
                <a:cubicBezTo>
                  <a:pt x="546" y="929"/>
                  <a:pt x="542" y="922"/>
                  <a:pt x="532" y="912"/>
                </a:cubicBezTo>
                <a:cubicBezTo>
                  <a:pt x="512" y="895"/>
                  <a:pt x="491" y="878"/>
                  <a:pt x="474" y="861"/>
                </a:cubicBezTo>
                <a:cubicBezTo>
                  <a:pt x="457" y="844"/>
                  <a:pt x="440" y="831"/>
                  <a:pt x="423" y="817"/>
                </a:cubicBezTo>
                <a:cubicBezTo>
                  <a:pt x="413" y="807"/>
                  <a:pt x="406" y="807"/>
                  <a:pt x="396" y="807"/>
                </a:cubicBezTo>
                <a:cubicBezTo>
                  <a:pt x="389" y="810"/>
                  <a:pt x="382" y="810"/>
                  <a:pt x="376" y="810"/>
                </a:cubicBezTo>
                <a:cubicBezTo>
                  <a:pt x="372" y="810"/>
                  <a:pt x="372" y="810"/>
                  <a:pt x="372" y="807"/>
                </a:cubicBezTo>
              </a:path>
              <a:path w="3297" h="3289">
                <a:moveTo>
                  <a:pt x="2232" y="2893"/>
                </a:moveTo>
                <a:cubicBezTo>
                  <a:pt x="2245" y="2897"/>
                  <a:pt x="2255" y="2900"/>
                  <a:pt x="2266" y="2903"/>
                </a:cubicBezTo>
                <a:cubicBezTo>
                  <a:pt x="2293" y="2910"/>
                  <a:pt x="2310" y="2931"/>
                  <a:pt x="2313" y="2958"/>
                </a:cubicBezTo>
                <a:cubicBezTo>
                  <a:pt x="2317" y="2978"/>
                  <a:pt x="2310" y="2992"/>
                  <a:pt x="2296" y="3005"/>
                </a:cubicBezTo>
                <a:cubicBezTo>
                  <a:pt x="2279" y="3026"/>
                  <a:pt x="2252" y="3040"/>
                  <a:pt x="2225" y="3040"/>
                </a:cubicBezTo>
                <a:cubicBezTo>
                  <a:pt x="2204" y="3043"/>
                  <a:pt x="2191" y="3033"/>
                  <a:pt x="2181" y="3016"/>
                </a:cubicBezTo>
                <a:cubicBezTo>
                  <a:pt x="2167" y="2999"/>
                  <a:pt x="2167" y="2978"/>
                  <a:pt x="2181" y="2961"/>
                </a:cubicBezTo>
                <a:cubicBezTo>
                  <a:pt x="2184" y="2954"/>
                  <a:pt x="2191" y="2948"/>
                  <a:pt x="2198" y="2937"/>
                </a:cubicBezTo>
                <a:cubicBezTo>
                  <a:pt x="2187" y="2937"/>
                  <a:pt x="2177" y="2934"/>
                  <a:pt x="2167" y="2931"/>
                </a:cubicBezTo>
                <a:cubicBezTo>
                  <a:pt x="2119" y="2914"/>
                  <a:pt x="2109" y="2863"/>
                  <a:pt x="2147" y="2832"/>
                </a:cubicBezTo>
                <a:cubicBezTo>
                  <a:pt x="2164" y="2818"/>
                  <a:pt x="2184" y="2808"/>
                  <a:pt x="2204" y="2805"/>
                </a:cubicBezTo>
                <a:cubicBezTo>
                  <a:pt x="2225" y="2805"/>
                  <a:pt x="2242" y="2811"/>
                  <a:pt x="2252" y="2829"/>
                </a:cubicBezTo>
                <a:cubicBezTo>
                  <a:pt x="2262" y="2846"/>
                  <a:pt x="2255" y="2863"/>
                  <a:pt x="2245" y="2876"/>
                </a:cubicBezTo>
                <a:cubicBezTo>
                  <a:pt x="2242" y="2883"/>
                  <a:pt x="2238" y="2886"/>
                  <a:pt x="2232" y="2893"/>
                </a:cubicBezTo>
                <a:moveTo>
                  <a:pt x="2208" y="2941"/>
                </a:moveTo>
                <a:cubicBezTo>
                  <a:pt x="2208" y="2951"/>
                  <a:pt x="2204" y="2961"/>
                  <a:pt x="2204" y="2968"/>
                </a:cubicBezTo>
                <a:cubicBezTo>
                  <a:pt x="2208" y="2988"/>
                  <a:pt x="2218" y="3005"/>
                  <a:pt x="2235" y="3019"/>
                </a:cubicBezTo>
                <a:cubicBezTo>
                  <a:pt x="2245" y="3026"/>
                  <a:pt x="2255" y="3029"/>
                  <a:pt x="2266" y="3023"/>
                </a:cubicBezTo>
                <a:cubicBezTo>
                  <a:pt x="2279" y="3016"/>
                  <a:pt x="2283" y="3002"/>
                  <a:pt x="2279" y="2992"/>
                </a:cubicBezTo>
                <a:cubicBezTo>
                  <a:pt x="2276" y="2971"/>
                  <a:pt x="2266" y="2958"/>
                  <a:pt x="2249" y="2951"/>
                </a:cubicBezTo>
                <a:cubicBezTo>
                  <a:pt x="2235" y="2944"/>
                  <a:pt x="2225" y="2944"/>
                  <a:pt x="2208" y="2941"/>
                </a:cubicBezTo>
                <a:moveTo>
                  <a:pt x="2221" y="2893"/>
                </a:moveTo>
                <a:cubicBezTo>
                  <a:pt x="2228" y="2866"/>
                  <a:pt x="2221" y="2846"/>
                  <a:pt x="2204" y="2829"/>
                </a:cubicBezTo>
                <a:cubicBezTo>
                  <a:pt x="2198" y="2822"/>
                  <a:pt x="2191" y="2822"/>
                  <a:pt x="2184" y="2822"/>
                </a:cubicBezTo>
                <a:cubicBezTo>
                  <a:pt x="2170" y="2822"/>
                  <a:pt x="2164" y="2829"/>
                  <a:pt x="2157" y="2839"/>
                </a:cubicBezTo>
                <a:cubicBezTo>
                  <a:pt x="2153" y="2849"/>
                  <a:pt x="2157" y="2859"/>
                  <a:pt x="2164" y="2869"/>
                </a:cubicBezTo>
                <a:cubicBezTo>
                  <a:pt x="2181" y="2886"/>
                  <a:pt x="2198" y="2890"/>
                  <a:pt x="2221" y="2893"/>
                </a:cubicBezTo>
              </a:path>
              <a:path w="3297" h="3289">
                <a:moveTo>
                  <a:pt x="803" y="365"/>
                </a:moveTo>
                <a:cubicBezTo>
                  <a:pt x="814" y="371"/>
                  <a:pt x="844" y="412"/>
                  <a:pt x="848" y="429"/>
                </a:cubicBezTo>
                <a:cubicBezTo>
                  <a:pt x="844" y="433"/>
                  <a:pt x="841" y="426"/>
                  <a:pt x="834" y="426"/>
                </a:cubicBezTo>
                <a:cubicBezTo>
                  <a:pt x="817" y="416"/>
                  <a:pt x="800" y="412"/>
                  <a:pt x="783" y="412"/>
                </a:cubicBezTo>
                <a:cubicBezTo>
                  <a:pt x="742" y="412"/>
                  <a:pt x="714" y="443"/>
                  <a:pt x="725" y="484"/>
                </a:cubicBezTo>
                <a:cubicBezTo>
                  <a:pt x="738" y="528"/>
                  <a:pt x="766" y="569"/>
                  <a:pt x="803" y="596"/>
                </a:cubicBezTo>
                <a:cubicBezTo>
                  <a:pt x="831" y="617"/>
                  <a:pt x="858" y="614"/>
                  <a:pt x="882" y="590"/>
                </a:cubicBezTo>
                <a:cubicBezTo>
                  <a:pt x="892" y="579"/>
                  <a:pt x="896" y="569"/>
                  <a:pt x="885" y="556"/>
                </a:cubicBezTo>
                <a:cubicBezTo>
                  <a:pt x="879" y="549"/>
                  <a:pt x="872" y="538"/>
                  <a:pt x="865" y="528"/>
                </a:cubicBezTo>
                <a:cubicBezTo>
                  <a:pt x="855" y="515"/>
                  <a:pt x="851" y="515"/>
                  <a:pt x="834" y="521"/>
                </a:cubicBezTo>
                <a:cubicBezTo>
                  <a:pt x="831" y="525"/>
                  <a:pt x="827" y="525"/>
                  <a:pt x="824" y="525"/>
                </a:cubicBezTo>
                <a:cubicBezTo>
                  <a:pt x="831" y="515"/>
                  <a:pt x="841" y="508"/>
                  <a:pt x="851" y="501"/>
                </a:cubicBezTo>
                <a:cubicBezTo>
                  <a:pt x="861" y="494"/>
                  <a:pt x="872" y="484"/>
                  <a:pt x="882" y="477"/>
                </a:cubicBezTo>
                <a:cubicBezTo>
                  <a:pt x="892" y="470"/>
                  <a:pt x="899" y="463"/>
                  <a:pt x="909" y="457"/>
                </a:cubicBezTo>
                <a:cubicBezTo>
                  <a:pt x="913" y="457"/>
                  <a:pt x="913" y="457"/>
                  <a:pt x="913" y="460"/>
                </a:cubicBezTo>
                <a:cubicBezTo>
                  <a:pt x="913" y="460"/>
                  <a:pt x="909" y="463"/>
                  <a:pt x="909" y="463"/>
                </a:cubicBezTo>
                <a:cubicBezTo>
                  <a:pt x="899" y="481"/>
                  <a:pt x="896" y="487"/>
                  <a:pt x="909" y="501"/>
                </a:cubicBezTo>
                <a:cubicBezTo>
                  <a:pt x="916" y="515"/>
                  <a:pt x="926" y="525"/>
                  <a:pt x="933" y="535"/>
                </a:cubicBezTo>
                <a:cubicBezTo>
                  <a:pt x="933" y="538"/>
                  <a:pt x="933" y="538"/>
                  <a:pt x="933" y="542"/>
                </a:cubicBezTo>
                <a:cubicBezTo>
                  <a:pt x="906" y="583"/>
                  <a:pt x="872" y="617"/>
                  <a:pt x="820" y="631"/>
                </a:cubicBezTo>
                <a:cubicBezTo>
                  <a:pt x="800" y="637"/>
                  <a:pt x="779" y="634"/>
                  <a:pt x="759" y="624"/>
                </a:cubicBezTo>
                <a:cubicBezTo>
                  <a:pt x="690" y="590"/>
                  <a:pt x="653" y="484"/>
                  <a:pt x="735" y="416"/>
                </a:cubicBezTo>
                <a:cubicBezTo>
                  <a:pt x="745" y="409"/>
                  <a:pt x="762" y="405"/>
                  <a:pt x="776" y="399"/>
                </a:cubicBezTo>
                <a:cubicBezTo>
                  <a:pt x="779" y="395"/>
                  <a:pt x="783" y="395"/>
                  <a:pt x="786" y="395"/>
                </a:cubicBezTo>
                <a:cubicBezTo>
                  <a:pt x="803" y="388"/>
                  <a:pt x="803" y="388"/>
                  <a:pt x="803" y="371"/>
                </a:cubicBezTo>
                <a:cubicBezTo>
                  <a:pt x="803" y="371"/>
                  <a:pt x="803" y="371"/>
                  <a:pt x="803" y="368"/>
                </a:cubicBezTo>
                <a:cubicBezTo>
                  <a:pt x="803" y="368"/>
                  <a:pt x="803" y="368"/>
                  <a:pt x="803" y="365"/>
                </a:cubicBezTo>
              </a:path>
              <a:path w="3297" h="3289">
                <a:moveTo>
                  <a:pt x="1682" y="353"/>
                </a:moveTo>
                <a:cubicBezTo>
                  <a:pt x="1668" y="357"/>
                  <a:pt x="1668" y="350"/>
                  <a:pt x="1665" y="343"/>
                </a:cubicBezTo>
                <a:cubicBezTo>
                  <a:pt x="1630" y="305"/>
                  <a:pt x="1599" y="264"/>
                  <a:pt x="1568" y="222"/>
                </a:cubicBezTo>
                <a:cubicBezTo>
                  <a:pt x="1555" y="208"/>
                  <a:pt x="1541" y="191"/>
                  <a:pt x="1527" y="174"/>
                </a:cubicBezTo>
                <a:cubicBezTo>
                  <a:pt x="1527" y="180"/>
                  <a:pt x="1524" y="184"/>
                  <a:pt x="1524" y="187"/>
                </a:cubicBezTo>
                <a:cubicBezTo>
                  <a:pt x="1524" y="229"/>
                  <a:pt x="1524" y="267"/>
                  <a:pt x="1524" y="308"/>
                </a:cubicBezTo>
                <a:cubicBezTo>
                  <a:pt x="1524" y="333"/>
                  <a:pt x="1527" y="336"/>
                  <a:pt x="1551" y="343"/>
                </a:cubicBezTo>
                <a:cubicBezTo>
                  <a:pt x="1551" y="347"/>
                  <a:pt x="1555" y="347"/>
                  <a:pt x="1555" y="350"/>
                </a:cubicBezTo>
                <a:cubicBezTo>
                  <a:pt x="1544" y="353"/>
                  <a:pt x="1500" y="353"/>
                  <a:pt x="1483" y="350"/>
                </a:cubicBezTo>
                <a:cubicBezTo>
                  <a:pt x="1486" y="347"/>
                  <a:pt x="1490" y="343"/>
                  <a:pt x="1493" y="343"/>
                </a:cubicBezTo>
                <a:cubicBezTo>
                  <a:pt x="1507" y="340"/>
                  <a:pt x="1514" y="333"/>
                  <a:pt x="1514" y="315"/>
                </a:cubicBezTo>
                <a:cubicBezTo>
                  <a:pt x="1514" y="267"/>
                  <a:pt x="1514" y="215"/>
                  <a:pt x="1514" y="163"/>
                </a:cubicBezTo>
                <a:cubicBezTo>
                  <a:pt x="1514" y="153"/>
                  <a:pt x="1507" y="146"/>
                  <a:pt x="1503" y="142"/>
                </a:cubicBezTo>
                <a:cubicBezTo>
                  <a:pt x="1496" y="136"/>
                  <a:pt x="1490" y="129"/>
                  <a:pt x="1483" y="122"/>
                </a:cubicBezTo>
                <a:cubicBezTo>
                  <a:pt x="1496" y="118"/>
                  <a:pt x="1507" y="122"/>
                  <a:pt x="1517" y="118"/>
                </a:cubicBezTo>
                <a:cubicBezTo>
                  <a:pt x="1544" y="115"/>
                  <a:pt x="1558" y="125"/>
                  <a:pt x="1575" y="146"/>
                </a:cubicBezTo>
                <a:cubicBezTo>
                  <a:pt x="1599" y="180"/>
                  <a:pt x="1627" y="215"/>
                  <a:pt x="1654" y="250"/>
                </a:cubicBezTo>
                <a:cubicBezTo>
                  <a:pt x="1658" y="253"/>
                  <a:pt x="1661" y="257"/>
                  <a:pt x="1668" y="260"/>
                </a:cubicBezTo>
                <a:cubicBezTo>
                  <a:pt x="1668" y="257"/>
                  <a:pt x="1668" y="250"/>
                  <a:pt x="1668" y="246"/>
                </a:cubicBezTo>
                <a:cubicBezTo>
                  <a:pt x="1668" y="219"/>
                  <a:pt x="1668" y="194"/>
                  <a:pt x="1668" y="167"/>
                </a:cubicBezTo>
                <a:cubicBezTo>
                  <a:pt x="1668" y="146"/>
                  <a:pt x="1665" y="129"/>
                  <a:pt x="1641" y="125"/>
                </a:cubicBezTo>
                <a:cubicBezTo>
                  <a:pt x="1641" y="125"/>
                  <a:pt x="1637" y="125"/>
                  <a:pt x="1637" y="125"/>
                </a:cubicBezTo>
                <a:cubicBezTo>
                  <a:pt x="1647" y="118"/>
                  <a:pt x="1692" y="118"/>
                  <a:pt x="1706" y="122"/>
                </a:cubicBezTo>
                <a:cubicBezTo>
                  <a:pt x="1702" y="125"/>
                  <a:pt x="1702" y="125"/>
                  <a:pt x="1699" y="129"/>
                </a:cubicBezTo>
                <a:cubicBezTo>
                  <a:pt x="1685" y="132"/>
                  <a:pt x="1678" y="142"/>
                  <a:pt x="1682" y="156"/>
                </a:cubicBezTo>
                <a:cubicBezTo>
                  <a:pt x="1682" y="174"/>
                  <a:pt x="1682" y="191"/>
                  <a:pt x="1682" y="205"/>
                </a:cubicBezTo>
                <a:cubicBezTo>
                  <a:pt x="1682" y="250"/>
                  <a:pt x="1682" y="291"/>
                  <a:pt x="1682" y="336"/>
                </a:cubicBezTo>
                <a:cubicBezTo>
                  <a:pt x="1682" y="343"/>
                  <a:pt x="1682" y="347"/>
                  <a:pt x="1682" y="353"/>
                </a:cubicBezTo>
              </a:path>
              <a:path w="3297" h="3289">
                <a:moveTo>
                  <a:pt x="1787" y="3154"/>
                </a:moveTo>
                <a:cubicBezTo>
                  <a:pt x="1832" y="3137"/>
                  <a:pt x="1856" y="3099"/>
                  <a:pt x="1863" y="3050"/>
                </a:cubicBezTo>
                <a:cubicBezTo>
                  <a:pt x="1852" y="3054"/>
                  <a:pt x="1846" y="3057"/>
                  <a:pt x="1835" y="3061"/>
                </a:cubicBezTo>
                <a:cubicBezTo>
                  <a:pt x="1804" y="3068"/>
                  <a:pt x="1780" y="3054"/>
                  <a:pt x="1766" y="3023"/>
                </a:cubicBezTo>
                <a:cubicBezTo>
                  <a:pt x="1756" y="2998"/>
                  <a:pt x="1759" y="2974"/>
                  <a:pt x="1766" y="2953"/>
                </a:cubicBezTo>
                <a:cubicBezTo>
                  <a:pt x="1780" y="2926"/>
                  <a:pt x="1801" y="2912"/>
                  <a:pt x="1828" y="2912"/>
                </a:cubicBezTo>
                <a:cubicBezTo>
                  <a:pt x="1856" y="2908"/>
                  <a:pt x="1880" y="2919"/>
                  <a:pt x="1897" y="2947"/>
                </a:cubicBezTo>
                <a:cubicBezTo>
                  <a:pt x="1929" y="2998"/>
                  <a:pt x="1918" y="3071"/>
                  <a:pt x="1873" y="3113"/>
                </a:cubicBezTo>
                <a:cubicBezTo>
                  <a:pt x="1852" y="3134"/>
                  <a:pt x="1814" y="3151"/>
                  <a:pt x="1787" y="3154"/>
                </a:cubicBezTo>
                <a:moveTo>
                  <a:pt x="1863" y="3019"/>
                </a:moveTo>
                <a:cubicBezTo>
                  <a:pt x="1863" y="3019"/>
                  <a:pt x="1863" y="3019"/>
                  <a:pt x="1866" y="3019"/>
                </a:cubicBezTo>
                <a:cubicBezTo>
                  <a:pt x="1859" y="2995"/>
                  <a:pt x="1856" y="2974"/>
                  <a:pt x="1852" y="2950"/>
                </a:cubicBezTo>
                <a:cubicBezTo>
                  <a:pt x="1849" y="2943"/>
                  <a:pt x="1846" y="2936"/>
                  <a:pt x="1842" y="2929"/>
                </a:cubicBezTo>
                <a:cubicBezTo>
                  <a:pt x="1839" y="2922"/>
                  <a:pt x="1832" y="2919"/>
                  <a:pt x="1821" y="2919"/>
                </a:cubicBezTo>
                <a:cubicBezTo>
                  <a:pt x="1814" y="2922"/>
                  <a:pt x="1807" y="2926"/>
                  <a:pt x="1807" y="2936"/>
                </a:cubicBezTo>
                <a:cubicBezTo>
                  <a:pt x="1807" y="2940"/>
                  <a:pt x="1804" y="2943"/>
                  <a:pt x="1804" y="2943"/>
                </a:cubicBezTo>
                <a:cubicBezTo>
                  <a:pt x="1807" y="2971"/>
                  <a:pt x="1811" y="2995"/>
                  <a:pt x="1818" y="3019"/>
                </a:cubicBezTo>
                <a:cubicBezTo>
                  <a:pt x="1821" y="3026"/>
                  <a:pt x="1825" y="3030"/>
                  <a:pt x="1828" y="3037"/>
                </a:cubicBezTo>
                <a:cubicBezTo>
                  <a:pt x="1835" y="3044"/>
                  <a:pt x="1842" y="3044"/>
                  <a:pt x="1856" y="3044"/>
                </a:cubicBezTo>
                <a:cubicBezTo>
                  <a:pt x="1866" y="3040"/>
                  <a:pt x="1863" y="3030"/>
                  <a:pt x="1863" y="3023"/>
                </a:cubicBezTo>
                <a:cubicBezTo>
                  <a:pt x="1863" y="3023"/>
                  <a:pt x="1863" y="3019"/>
                  <a:pt x="1863" y="3019"/>
                </a:cubicBezTo>
              </a:path>
              <a:path w="3297" h="3289">
                <a:moveTo>
                  <a:pt x="1226" y="185"/>
                </a:moveTo>
                <a:cubicBezTo>
                  <a:pt x="1236" y="174"/>
                  <a:pt x="1276" y="164"/>
                  <a:pt x="1293" y="161"/>
                </a:cubicBezTo>
                <a:cubicBezTo>
                  <a:pt x="1290" y="164"/>
                  <a:pt x="1290" y="168"/>
                  <a:pt x="1287" y="171"/>
                </a:cubicBezTo>
                <a:cubicBezTo>
                  <a:pt x="1276" y="178"/>
                  <a:pt x="1273" y="188"/>
                  <a:pt x="1276" y="202"/>
                </a:cubicBezTo>
                <a:cubicBezTo>
                  <a:pt x="1287" y="232"/>
                  <a:pt x="1297" y="266"/>
                  <a:pt x="1304" y="297"/>
                </a:cubicBezTo>
                <a:cubicBezTo>
                  <a:pt x="1307" y="314"/>
                  <a:pt x="1310" y="331"/>
                  <a:pt x="1310" y="348"/>
                </a:cubicBezTo>
                <a:cubicBezTo>
                  <a:pt x="1314" y="368"/>
                  <a:pt x="1307" y="381"/>
                  <a:pt x="1293" y="392"/>
                </a:cubicBezTo>
                <a:cubicBezTo>
                  <a:pt x="1266" y="412"/>
                  <a:pt x="1232" y="422"/>
                  <a:pt x="1198" y="419"/>
                </a:cubicBezTo>
                <a:cubicBezTo>
                  <a:pt x="1178" y="415"/>
                  <a:pt x="1165" y="405"/>
                  <a:pt x="1154" y="385"/>
                </a:cubicBezTo>
                <a:cubicBezTo>
                  <a:pt x="1151" y="378"/>
                  <a:pt x="1148" y="371"/>
                  <a:pt x="1148" y="365"/>
                </a:cubicBezTo>
                <a:cubicBezTo>
                  <a:pt x="1137" y="327"/>
                  <a:pt x="1127" y="290"/>
                  <a:pt x="1117" y="253"/>
                </a:cubicBezTo>
                <a:cubicBezTo>
                  <a:pt x="1117" y="253"/>
                  <a:pt x="1114" y="249"/>
                  <a:pt x="1114" y="246"/>
                </a:cubicBezTo>
                <a:cubicBezTo>
                  <a:pt x="1110" y="236"/>
                  <a:pt x="1103" y="229"/>
                  <a:pt x="1090" y="229"/>
                </a:cubicBezTo>
                <a:cubicBezTo>
                  <a:pt x="1087" y="229"/>
                  <a:pt x="1087" y="229"/>
                  <a:pt x="1083" y="225"/>
                </a:cubicBezTo>
                <a:cubicBezTo>
                  <a:pt x="1110" y="212"/>
                  <a:pt x="1144" y="205"/>
                  <a:pt x="1175" y="195"/>
                </a:cubicBezTo>
                <a:cubicBezTo>
                  <a:pt x="1178" y="195"/>
                  <a:pt x="1181" y="195"/>
                  <a:pt x="1185" y="195"/>
                </a:cubicBezTo>
                <a:cubicBezTo>
                  <a:pt x="1185" y="195"/>
                  <a:pt x="1185" y="195"/>
                  <a:pt x="1185" y="198"/>
                </a:cubicBezTo>
                <a:cubicBezTo>
                  <a:pt x="1181" y="198"/>
                  <a:pt x="1178" y="202"/>
                  <a:pt x="1175" y="202"/>
                </a:cubicBezTo>
                <a:cubicBezTo>
                  <a:pt x="1165" y="208"/>
                  <a:pt x="1161" y="215"/>
                  <a:pt x="1165" y="229"/>
                </a:cubicBezTo>
                <a:cubicBezTo>
                  <a:pt x="1175" y="273"/>
                  <a:pt x="1188" y="317"/>
                  <a:pt x="1198" y="361"/>
                </a:cubicBezTo>
                <a:cubicBezTo>
                  <a:pt x="1202" y="365"/>
                  <a:pt x="1202" y="365"/>
                  <a:pt x="1202" y="368"/>
                </a:cubicBezTo>
                <a:cubicBezTo>
                  <a:pt x="1212" y="392"/>
                  <a:pt x="1229" y="402"/>
                  <a:pt x="1253" y="398"/>
                </a:cubicBezTo>
                <a:cubicBezTo>
                  <a:pt x="1283" y="392"/>
                  <a:pt x="1300" y="375"/>
                  <a:pt x="1300" y="348"/>
                </a:cubicBezTo>
                <a:cubicBezTo>
                  <a:pt x="1300" y="334"/>
                  <a:pt x="1297" y="324"/>
                  <a:pt x="1297" y="314"/>
                </a:cubicBezTo>
                <a:cubicBezTo>
                  <a:pt x="1287" y="280"/>
                  <a:pt x="1276" y="246"/>
                  <a:pt x="1266" y="212"/>
                </a:cubicBezTo>
                <a:cubicBezTo>
                  <a:pt x="1259" y="188"/>
                  <a:pt x="1256" y="185"/>
                  <a:pt x="1232" y="185"/>
                </a:cubicBezTo>
                <a:cubicBezTo>
                  <a:pt x="1229" y="185"/>
                  <a:pt x="1229" y="185"/>
                  <a:pt x="1226" y="185"/>
                </a:cubicBezTo>
              </a:path>
              <a:path w="3297" h="3289">
                <a:moveTo>
                  <a:pt x="2828" y="1120"/>
                </a:moveTo>
                <a:cubicBezTo>
                  <a:pt x="2852" y="1110"/>
                  <a:pt x="2875" y="1099"/>
                  <a:pt x="2896" y="1089"/>
                </a:cubicBezTo>
                <a:cubicBezTo>
                  <a:pt x="2903" y="1096"/>
                  <a:pt x="2899" y="1099"/>
                  <a:pt x="2896" y="1103"/>
                </a:cubicBezTo>
                <a:cubicBezTo>
                  <a:pt x="2886" y="1113"/>
                  <a:pt x="2875" y="1123"/>
                  <a:pt x="2869" y="1134"/>
                </a:cubicBezTo>
                <a:cubicBezTo>
                  <a:pt x="2855" y="1157"/>
                  <a:pt x="2858" y="1178"/>
                  <a:pt x="2872" y="1202"/>
                </a:cubicBezTo>
                <a:cubicBezTo>
                  <a:pt x="2882" y="1216"/>
                  <a:pt x="2892" y="1219"/>
                  <a:pt x="2909" y="1216"/>
                </a:cubicBezTo>
                <a:cubicBezTo>
                  <a:pt x="2923" y="1212"/>
                  <a:pt x="2933" y="1202"/>
                  <a:pt x="2937" y="1188"/>
                </a:cubicBezTo>
                <a:cubicBezTo>
                  <a:pt x="2937" y="1181"/>
                  <a:pt x="2937" y="1171"/>
                  <a:pt x="2937" y="1164"/>
                </a:cubicBezTo>
                <a:cubicBezTo>
                  <a:pt x="2940" y="1140"/>
                  <a:pt x="2940" y="1116"/>
                  <a:pt x="2947" y="1093"/>
                </a:cubicBezTo>
                <a:cubicBezTo>
                  <a:pt x="2954" y="1065"/>
                  <a:pt x="2974" y="1052"/>
                  <a:pt x="3001" y="1048"/>
                </a:cubicBezTo>
                <a:cubicBezTo>
                  <a:pt x="3022" y="1045"/>
                  <a:pt x="3039" y="1055"/>
                  <a:pt x="3052" y="1069"/>
                </a:cubicBezTo>
                <a:cubicBezTo>
                  <a:pt x="3066" y="1086"/>
                  <a:pt x="3073" y="1106"/>
                  <a:pt x="3076" y="1127"/>
                </a:cubicBezTo>
                <a:cubicBezTo>
                  <a:pt x="3076" y="1134"/>
                  <a:pt x="3076" y="1137"/>
                  <a:pt x="3076" y="1140"/>
                </a:cubicBezTo>
                <a:cubicBezTo>
                  <a:pt x="3076" y="1147"/>
                  <a:pt x="3080" y="1154"/>
                  <a:pt x="3087" y="1154"/>
                </a:cubicBezTo>
                <a:cubicBezTo>
                  <a:pt x="3090" y="1154"/>
                  <a:pt x="3093" y="1157"/>
                  <a:pt x="3097" y="1161"/>
                </a:cubicBezTo>
                <a:cubicBezTo>
                  <a:pt x="3083" y="1171"/>
                  <a:pt x="3042" y="1188"/>
                  <a:pt x="3029" y="1188"/>
                </a:cubicBezTo>
                <a:cubicBezTo>
                  <a:pt x="3032" y="1181"/>
                  <a:pt x="3035" y="1178"/>
                  <a:pt x="3039" y="1175"/>
                </a:cubicBezTo>
                <a:cubicBezTo>
                  <a:pt x="3049" y="1161"/>
                  <a:pt x="3059" y="1151"/>
                  <a:pt x="3063" y="1134"/>
                </a:cubicBezTo>
                <a:cubicBezTo>
                  <a:pt x="3066" y="1116"/>
                  <a:pt x="3063" y="1099"/>
                  <a:pt x="3049" y="1086"/>
                </a:cubicBezTo>
                <a:cubicBezTo>
                  <a:pt x="3035" y="1069"/>
                  <a:pt x="3008" y="1072"/>
                  <a:pt x="2998" y="1093"/>
                </a:cubicBezTo>
                <a:cubicBezTo>
                  <a:pt x="2995" y="1099"/>
                  <a:pt x="2995" y="1110"/>
                  <a:pt x="2995" y="1116"/>
                </a:cubicBezTo>
                <a:cubicBezTo>
                  <a:pt x="2991" y="1137"/>
                  <a:pt x="2995" y="1157"/>
                  <a:pt x="2991" y="1178"/>
                </a:cubicBezTo>
                <a:cubicBezTo>
                  <a:pt x="2988" y="1188"/>
                  <a:pt x="2988" y="1202"/>
                  <a:pt x="2981" y="1216"/>
                </a:cubicBezTo>
                <a:cubicBezTo>
                  <a:pt x="2961" y="1250"/>
                  <a:pt x="2909" y="1260"/>
                  <a:pt x="2879" y="1226"/>
                </a:cubicBezTo>
                <a:cubicBezTo>
                  <a:pt x="2865" y="1205"/>
                  <a:pt x="2855" y="1185"/>
                  <a:pt x="2852" y="1161"/>
                </a:cubicBezTo>
                <a:cubicBezTo>
                  <a:pt x="2845" y="1137"/>
                  <a:pt x="2845" y="1137"/>
                  <a:pt x="2828" y="1120"/>
                </a:cubicBezTo>
              </a:path>
              <a:path w="3297" h="3289">
                <a:moveTo>
                  <a:pt x="3052" y="2192"/>
                </a:moveTo>
                <a:cubicBezTo>
                  <a:pt x="3055" y="2189"/>
                  <a:pt x="3055" y="2185"/>
                  <a:pt x="3055" y="2182"/>
                </a:cubicBezTo>
                <a:cubicBezTo>
                  <a:pt x="3062" y="2161"/>
                  <a:pt x="3059" y="2158"/>
                  <a:pt x="3035" y="2158"/>
                </a:cubicBezTo>
                <a:cubicBezTo>
                  <a:pt x="3018" y="2161"/>
                  <a:pt x="3004" y="2161"/>
                  <a:pt x="2987" y="2165"/>
                </a:cubicBezTo>
                <a:cubicBezTo>
                  <a:pt x="2976" y="2165"/>
                  <a:pt x="2969" y="2165"/>
                  <a:pt x="2959" y="2165"/>
                </a:cubicBezTo>
                <a:cubicBezTo>
                  <a:pt x="2956" y="2168"/>
                  <a:pt x="2952" y="2168"/>
                  <a:pt x="2945" y="2168"/>
                </a:cubicBezTo>
                <a:cubicBezTo>
                  <a:pt x="2952" y="2178"/>
                  <a:pt x="2959" y="2189"/>
                  <a:pt x="2966" y="2195"/>
                </a:cubicBezTo>
                <a:cubicBezTo>
                  <a:pt x="2973" y="2209"/>
                  <a:pt x="2983" y="2219"/>
                  <a:pt x="2993" y="2233"/>
                </a:cubicBezTo>
                <a:cubicBezTo>
                  <a:pt x="2997" y="2236"/>
                  <a:pt x="3000" y="2243"/>
                  <a:pt x="3004" y="2247"/>
                </a:cubicBezTo>
                <a:cubicBezTo>
                  <a:pt x="3014" y="2253"/>
                  <a:pt x="3021" y="2253"/>
                  <a:pt x="3028" y="2243"/>
                </a:cubicBezTo>
                <a:cubicBezTo>
                  <a:pt x="3031" y="2240"/>
                  <a:pt x="3035" y="2236"/>
                  <a:pt x="3038" y="2230"/>
                </a:cubicBezTo>
                <a:cubicBezTo>
                  <a:pt x="3038" y="2243"/>
                  <a:pt x="3024" y="2288"/>
                  <a:pt x="3014" y="2301"/>
                </a:cubicBezTo>
                <a:cubicBezTo>
                  <a:pt x="3014" y="2298"/>
                  <a:pt x="3011" y="2298"/>
                  <a:pt x="3011" y="2298"/>
                </a:cubicBezTo>
                <a:cubicBezTo>
                  <a:pt x="3011" y="2284"/>
                  <a:pt x="3004" y="2274"/>
                  <a:pt x="2997" y="2260"/>
                </a:cubicBezTo>
                <a:cubicBezTo>
                  <a:pt x="2976" y="2236"/>
                  <a:pt x="2959" y="2209"/>
                  <a:pt x="2938" y="2182"/>
                </a:cubicBezTo>
                <a:cubicBezTo>
                  <a:pt x="2935" y="2175"/>
                  <a:pt x="2931" y="2171"/>
                  <a:pt x="2921" y="2168"/>
                </a:cubicBezTo>
                <a:cubicBezTo>
                  <a:pt x="2907" y="2161"/>
                  <a:pt x="2890" y="2154"/>
                  <a:pt x="2876" y="2148"/>
                </a:cubicBezTo>
                <a:cubicBezTo>
                  <a:pt x="2856" y="2141"/>
                  <a:pt x="2852" y="2141"/>
                  <a:pt x="2838" y="2161"/>
                </a:cubicBezTo>
                <a:cubicBezTo>
                  <a:pt x="2838" y="2161"/>
                  <a:pt x="2835" y="2161"/>
                  <a:pt x="2835" y="2165"/>
                </a:cubicBezTo>
                <a:cubicBezTo>
                  <a:pt x="2835" y="2161"/>
                  <a:pt x="2832" y="2161"/>
                  <a:pt x="2832" y="2158"/>
                </a:cubicBezTo>
                <a:cubicBezTo>
                  <a:pt x="2845" y="2124"/>
                  <a:pt x="2859" y="2093"/>
                  <a:pt x="2873" y="2059"/>
                </a:cubicBezTo>
                <a:cubicBezTo>
                  <a:pt x="2873" y="2059"/>
                  <a:pt x="2873" y="2055"/>
                  <a:pt x="2876" y="2055"/>
                </a:cubicBezTo>
                <a:cubicBezTo>
                  <a:pt x="2876" y="2059"/>
                  <a:pt x="2876" y="2062"/>
                  <a:pt x="2876" y="2066"/>
                </a:cubicBezTo>
                <a:cubicBezTo>
                  <a:pt x="2873" y="2083"/>
                  <a:pt x="2876" y="2090"/>
                  <a:pt x="2894" y="2096"/>
                </a:cubicBezTo>
                <a:cubicBezTo>
                  <a:pt x="2907" y="2103"/>
                  <a:pt x="2921" y="2110"/>
                  <a:pt x="2935" y="2113"/>
                </a:cubicBezTo>
                <a:cubicBezTo>
                  <a:pt x="2938" y="2117"/>
                  <a:pt x="2945" y="2117"/>
                  <a:pt x="2949" y="2117"/>
                </a:cubicBezTo>
                <a:cubicBezTo>
                  <a:pt x="2987" y="2113"/>
                  <a:pt x="3024" y="2107"/>
                  <a:pt x="3062" y="2103"/>
                </a:cubicBezTo>
                <a:cubicBezTo>
                  <a:pt x="3073" y="2100"/>
                  <a:pt x="3086" y="2096"/>
                  <a:pt x="3093" y="2083"/>
                </a:cubicBezTo>
                <a:cubicBezTo>
                  <a:pt x="3097" y="2086"/>
                  <a:pt x="3097" y="2090"/>
                  <a:pt x="3097" y="2090"/>
                </a:cubicBezTo>
                <a:cubicBezTo>
                  <a:pt x="3086" y="2124"/>
                  <a:pt x="3073" y="2154"/>
                  <a:pt x="3059" y="2189"/>
                </a:cubicBezTo>
                <a:cubicBezTo>
                  <a:pt x="3059" y="2189"/>
                  <a:pt x="3059" y="2189"/>
                  <a:pt x="3052" y="2192"/>
                </a:cubicBezTo>
              </a:path>
              <a:path w="3297" h="3289">
                <a:moveTo>
                  <a:pt x="2945" y="1709"/>
                </a:moveTo>
                <a:cubicBezTo>
                  <a:pt x="2945" y="1712"/>
                  <a:pt x="2945" y="1716"/>
                  <a:pt x="2945" y="1719"/>
                </a:cubicBezTo>
                <a:cubicBezTo>
                  <a:pt x="2948" y="1733"/>
                  <a:pt x="2955" y="1740"/>
                  <a:pt x="2969" y="1743"/>
                </a:cubicBezTo>
                <a:cubicBezTo>
                  <a:pt x="2997" y="1743"/>
                  <a:pt x="3028" y="1746"/>
                  <a:pt x="3055" y="1750"/>
                </a:cubicBezTo>
                <a:cubicBezTo>
                  <a:pt x="3083" y="1750"/>
                  <a:pt x="3110" y="1753"/>
                  <a:pt x="3138" y="1753"/>
                </a:cubicBezTo>
                <a:cubicBezTo>
                  <a:pt x="3141" y="1753"/>
                  <a:pt x="3145" y="1753"/>
                  <a:pt x="3148" y="1753"/>
                </a:cubicBezTo>
                <a:cubicBezTo>
                  <a:pt x="3152" y="1743"/>
                  <a:pt x="3148" y="1733"/>
                  <a:pt x="3145" y="1723"/>
                </a:cubicBezTo>
                <a:cubicBezTo>
                  <a:pt x="3141" y="1709"/>
                  <a:pt x="3138" y="1702"/>
                  <a:pt x="3128" y="1695"/>
                </a:cubicBezTo>
                <a:cubicBezTo>
                  <a:pt x="3117" y="1689"/>
                  <a:pt x="3107" y="1685"/>
                  <a:pt x="3100" y="1678"/>
                </a:cubicBezTo>
                <a:cubicBezTo>
                  <a:pt x="3121" y="1675"/>
                  <a:pt x="3141" y="1678"/>
                  <a:pt x="3162" y="1682"/>
                </a:cubicBezTo>
                <a:cubicBezTo>
                  <a:pt x="3159" y="1746"/>
                  <a:pt x="3152" y="1814"/>
                  <a:pt x="3148" y="1882"/>
                </a:cubicBezTo>
                <a:cubicBezTo>
                  <a:pt x="3128" y="1882"/>
                  <a:pt x="3107" y="1882"/>
                  <a:pt x="3086" y="1879"/>
                </a:cubicBezTo>
                <a:cubicBezTo>
                  <a:pt x="3086" y="1876"/>
                  <a:pt x="3086" y="1872"/>
                  <a:pt x="3090" y="1869"/>
                </a:cubicBezTo>
                <a:cubicBezTo>
                  <a:pt x="3090" y="1869"/>
                  <a:pt x="3093" y="1869"/>
                  <a:pt x="3097" y="1869"/>
                </a:cubicBezTo>
                <a:cubicBezTo>
                  <a:pt x="3128" y="1862"/>
                  <a:pt x="3145" y="1845"/>
                  <a:pt x="3145" y="1811"/>
                </a:cubicBezTo>
                <a:cubicBezTo>
                  <a:pt x="3141" y="1808"/>
                  <a:pt x="3138" y="1808"/>
                  <a:pt x="3134" y="1808"/>
                </a:cubicBezTo>
                <a:cubicBezTo>
                  <a:pt x="3086" y="1804"/>
                  <a:pt x="3035" y="1801"/>
                  <a:pt x="2986" y="1797"/>
                </a:cubicBezTo>
                <a:cubicBezTo>
                  <a:pt x="2979" y="1797"/>
                  <a:pt x="2972" y="1794"/>
                  <a:pt x="2969" y="1794"/>
                </a:cubicBezTo>
                <a:cubicBezTo>
                  <a:pt x="2952" y="1794"/>
                  <a:pt x="2941" y="1797"/>
                  <a:pt x="2938" y="1814"/>
                </a:cubicBezTo>
                <a:cubicBezTo>
                  <a:pt x="2938" y="1818"/>
                  <a:pt x="2938" y="1821"/>
                  <a:pt x="2935" y="1828"/>
                </a:cubicBezTo>
                <a:cubicBezTo>
                  <a:pt x="2928" y="1814"/>
                  <a:pt x="2935" y="1804"/>
                  <a:pt x="2935" y="1797"/>
                </a:cubicBezTo>
                <a:cubicBezTo>
                  <a:pt x="2935" y="1787"/>
                  <a:pt x="2935" y="1777"/>
                  <a:pt x="2935" y="1767"/>
                </a:cubicBezTo>
                <a:cubicBezTo>
                  <a:pt x="2935" y="1757"/>
                  <a:pt x="2935" y="1746"/>
                  <a:pt x="2938" y="1736"/>
                </a:cubicBezTo>
                <a:cubicBezTo>
                  <a:pt x="2938" y="1726"/>
                  <a:pt x="2935" y="1716"/>
                  <a:pt x="2941" y="1706"/>
                </a:cubicBezTo>
                <a:cubicBezTo>
                  <a:pt x="2941" y="1706"/>
                  <a:pt x="2941" y="1709"/>
                  <a:pt x="2945" y="1709"/>
                </a:cubicBezTo>
              </a:path>
              <a:path w="3297" h="3289">
                <a:moveTo>
                  <a:pt x="2172" y="472"/>
                </a:moveTo>
                <a:cubicBezTo>
                  <a:pt x="2169" y="462"/>
                  <a:pt x="2169" y="458"/>
                  <a:pt x="2169" y="451"/>
                </a:cubicBezTo>
                <a:cubicBezTo>
                  <a:pt x="2169" y="386"/>
                  <a:pt x="2169" y="321"/>
                  <a:pt x="2169" y="255"/>
                </a:cubicBezTo>
                <a:cubicBezTo>
                  <a:pt x="2169" y="238"/>
                  <a:pt x="2169" y="221"/>
                  <a:pt x="2151" y="210"/>
                </a:cubicBezTo>
                <a:cubicBezTo>
                  <a:pt x="2165" y="207"/>
                  <a:pt x="2242" y="241"/>
                  <a:pt x="2252" y="255"/>
                </a:cubicBezTo>
                <a:cubicBezTo>
                  <a:pt x="2248" y="252"/>
                  <a:pt x="2245" y="252"/>
                  <a:pt x="2238" y="252"/>
                </a:cubicBezTo>
                <a:cubicBezTo>
                  <a:pt x="2228" y="248"/>
                  <a:pt x="2224" y="252"/>
                  <a:pt x="2221" y="262"/>
                </a:cubicBezTo>
                <a:cubicBezTo>
                  <a:pt x="2221" y="266"/>
                  <a:pt x="2221" y="269"/>
                  <a:pt x="2221" y="272"/>
                </a:cubicBezTo>
                <a:cubicBezTo>
                  <a:pt x="2217" y="314"/>
                  <a:pt x="2217" y="355"/>
                  <a:pt x="2217" y="396"/>
                </a:cubicBezTo>
                <a:cubicBezTo>
                  <a:pt x="2217" y="396"/>
                  <a:pt x="2217" y="400"/>
                  <a:pt x="2221" y="403"/>
                </a:cubicBezTo>
                <a:cubicBezTo>
                  <a:pt x="2221" y="403"/>
                  <a:pt x="2224" y="403"/>
                  <a:pt x="2224" y="403"/>
                </a:cubicBezTo>
                <a:cubicBezTo>
                  <a:pt x="2252" y="372"/>
                  <a:pt x="2280" y="345"/>
                  <a:pt x="2307" y="314"/>
                </a:cubicBezTo>
                <a:cubicBezTo>
                  <a:pt x="2321" y="297"/>
                  <a:pt x="2321" y="290"/>
                  <a:pt x="2304" y="279"/>
                </a:cubicBezTo>
                <a:cubicBezTo>
                  <a:pt x="2300" y="276"/>
                  <a:pt x="2300" y="276"/>
                  <a:pt x="2300" y="272"/>
                </a:cubicBezTo>
                <a:cubicBezTo>
                  <a:pt x="2321" y="276"/>
                  <a:pt x="2342" y="286"/>
                  <a:pt x="2363" y="297"/>
                </a:cubicBezTo>
                <a:cubicBezTo>
                  <a:pt x="2359" y="300"/>
                  <a:pt x="2359" y="300"/>
                  <a:pt x="2356" y="300"/>
                </a:cubicBezTo>
                <a:cubicBezTo>
                  <a:pt x="2342" y="300"/>
                  <a:pt x="2332" y="307"/>
                  <a:pt x="2321" y="317"/>
                </a:cubicBezTo>
                <a:cubicBezTo>
                  <a:pt x="2276" y="365"/>
                  <a:pt x="2231" y="414"/>
                  <a:pt x="2186" y="458"/>
                </a:cubicBezTo>
                <a:cubicBezTo>
                  <a:pt x="2183" y="462"/>
                  <a:pt x="2179" y="465"/>
                  <a:pt x="2172" y="472"/>
                </a:cubicBezTo>
              </a:path>
              <a:path w="3297" h="3289">
                <a:moveTo>
                  <a:pt x="234" y="1086"/>
                </a:moveTo>
                <a:cubicBezTo>
                  <a:pt x="234" y="1069"/>
                  <a:pt x="271" y="989"/>
                  <a:pt x="285" y="976"/>
                </a:cubicBezTo>
                <a:cubicBezTo>
                  <a:pt x="282" y="979"/>
                  <a:pt x="282" y="982"/>
                  <a:pt x="282" y="986"/>
                </a:cubicBezTo>
                <a:cubicBezTo>
                  <a:pt x="278" y="1007"/>
                  <a:pt x="282" y="1014"/>
                  <a:pt x="299" y="1021"/>
                </a:cubicBezTo>
                <a:cubicBezTo>
                  <a:pt x="343" y="1045"/>
                  <a:pt x="387" y="1069"/>
                  <a:pt x="432" y="1090"/>
                </a:cubicBezTo>
                <a:cubicBezTo>
                  <a:pt x="449" y="1100"/>
                  <a:pt x="456" y="1097"/>
                  <a:pt x="466" y="1083"/>
                </a:cubicBezTo>
                <a:cubicBezTo>
                  <a:pt x="469" y="1079"/>
                  <a:pt x="473" y="1076"/>
                  <a:pt x="476" y="1073"/>
                </a:cubicBezTo>
                <a:cubicBezTo>
                  <a:pt x="473" y="1086"/>
                  <a:pt x="438" y="1170"/>
                  <a:pt x="425" y="1187"/>
                </a:cubicBezTo>
                <a:cubicBezTo>
                  <a:pt x="425" y="1180"/>
                  <a:pt x="425" y="1177"/>
                  <a:pt x="425" y="1173"/>
                </a:cubicBezTo>
                <a:cubicBezTo>
                  <a:pt x="428" y="1156"/>
                  <a:pt x="425" y="1149"/>
                  <a:pt x="411" y="1138"/>
                </a:cubicBezTo>
                <a:cubicBezTo>
                  <a:pt x="367" y="1118"/>
                  <a:pt x="323" y="1093"/>
                  <a:pt x="278" y="1073"/>
                </a:cubicBezTo>
                <a:cubicBezTo>
                  <a:pt x="258" y="1062"/>
                  <a:pt x="254" y="1062"/>
                  <a:pt x="237" y="1079"/>
                </a:cubicBezTo>
                <a:cubicBezTo>
                  <a:pt x="237" y="1083"/>
                  <a:pt x="237" y="1083"/>
                  <a:pt x="234" y="1086"/>
                </a:cubicBezTo>
              </a:path>
              <a:path w="3297" h="3289">
                <a:moveTo>
                  <a:pt x="2941" y="1525"/>
                </a:moveTo>
                <a:cubicBezTo>
                  <a:pt x="2934" y="1491"/>
                  <a:pt x="2931" y="1453"/>
                  <a:pt x="2924" y="1416"/>
                </a:cubicBezTo>
                <a:cubicBezTo>
                  <a:pt x="2924" y="1416"/>
                  <a:pt x="2924" y="1412"/>
                  <a:pt x="2927" y="1409"/>
                </a:cubicBezTo>
                <a:cubicBezTo>
                  <a:pt x="2931" y="1416"/>
                  <a:pt x="2931" y="1419"/>
                  <a:pt x="2934" y="1423"/>
                </a:cubicBezTo>
                <a:cubicBezTo>
                  <a:pt x="2941" y="1436"/>
                  <a:pt x="2944" y="1440"/>
                  <a:pt x="2961" y="1436"/>
                </a:cubicBezTo>
                <a:cubicBezTo>
                  <a:pt x="3002" y="1429"/>
                  <a:pt x="3043" y="1423"/>
                  <a:pt x="3083" y="1416"/>
                </a:cubicBezTo>
                <a:cubicBezTo>
                  <a:pt x="3094" y="1416"/>
                  <a:pt x="3100" y="1412"/>
                  <a:pt x="3111" y="1412"/>
                </a:cubicBezTo>
                <a:cubicBezTo>
                  <a:pt x="3128" y="1409"/>
                  <a:pt x="3131" y="1402"/>
                  <a:pt x="3134" y="1388"/>
                </a:cubicBezTo>
                <a:cubicBezTo>
                  <a:pt x="3134" y="1385"/>
                  <a:pt x="3134" y="1382"/>
                  <a:pt x="3134" y="1371"/>
                </a:cubicBezTo>
                <a:cubicBezTo>
                  <a:pt x="3138" y="1378"/>
                  <a:pt x="3141" y="1382"/>
                  <a:pt x="3141" y="1382"/>
                </a:cubicBezTo>
                <a:cubicBezTo>
                  <a:pt x="3145" y="1419"/>
                  <a:pt x="3151" y="1453"/>
                  <a:pt x="3158" y="1491"/>
                </a:cubicBezTo>
                <a:cubicBezTo>
                  <a:pt x="3155" y="1491"/>
                  <a:pt x="3155" y="1491"/>
                  <a:pt x="3151" y="1491"/>
                </a:cubicBezTo>
                <a:cubicBezTo>
                  <a:pt x="3151" y="1491"/>
                  <a:pt x="3148" y="1487"/>
                  <a:pt x="3148" y="1484"/>
                </a:cubicBezTo>
                <a:cubicBezTo>
                  <a:pt x="3141" y="1467"/>
                  <a:pt x="3134" y="1464"/>
                  <a:pt x="3117" y="1464"/>
                </a:cubicBezTo>
                <a:cubicBezTo>
                  <a:pt x="3070" y="1474"/>
                  <a:pt x="3019" y="1481"/>
                  <a:pt x="2971" y="1491"/>
                </a:cubicBezTo>
                <a:cubicBezTo>
                  <a:pt x="2954" y="1491"/>
                  <a:pt x="2948" y="1498"/>
                  <a:pt x="2948" y="1515"/>
                </a:cubicBezTo>
                <a:cubicBezTo>
                  <a:pt x="2948" y="1518"/>
                  <a:pt x="2944" y="1522"/>
                  <a:pt x="2944" y="1525"/>
                </a:cubicBezTo>
                <a:cubicBezTo>
                  <a:pt x="2944" y="1525"/>
                  <a:pt x="2941" y="1525"/>
                  <a:pt x="2941" y="1525"/>
                </a:cubicBezTo>
              </a:path>
              <a:path w="3297" h="3289">
                <a:moveTo>
                  <a:pt x="1840" y="360"/>
                </a:moveTo>
                <a:cubicBezTo>
                  <a:pt x="1843" y="360"/>
                  <a:pt x="1846" y="360"/>
                  <a:pt x="1850" y="360"/>
                </a:cubicBezTo>
                <a:cubicBezTo>
                  <a:pt x="1863" y="356"/>
                  <a:pt x="1870" y="353"/>
                  <a:pt x="1870" y="336"/>
                </a:cubicBezTo>
                <a:cubicBezTo>
                  <a:pt x="1874" y="319"/>
                  <a:pt x="1877" y="302"/>
                  <a:pt x="1880" y="281"/>
                </a:cubicBezTo>
                <a:cubicBezTo>
                  <a:pt x="1884" y="251"/>
                  <a:pt x="1887" y="220"/>
                  <a:pt x="1890" y="189"/>
                </a:cubicBezTo>
                <a:cubicBezTo>
                  <a:pt x="1890" y="186"/>
                  <a:pt x="1894" y="183"/>
                  <a:pt x="1894" y="176"/>
                </a:cubicBezTo>
                <a:cubicBezTo>
                  <a:pt x="1894" y="159"/>
                  <a:pt x="1890" y="155"/>
                  <a:pt x="1874" y="148"/>
                </a:cubicBezTo>
                <a:cubicBezTo>
                  <a:pt x="1870" y="145"/>
                  <a:pt x="1870" y="145"/>
                  <a:pt x="1867" y="142"/>
                </a:cubicBezTo>
                <a:cubicBezTo>
                  <a:pt x="1904" y="145"/>
                  <a:pt x="1941" y="148"/>
                  <a:pt x="1978" y="155"/>
                </a:cubicBezTo>
                <a:cubicBezTo>
                  <a:pt x="1978" y="159"/>
                  <a:pt x="1978" y="159"/>
                  <a:pt x="1978" y="159"/>
                </a:cubicBezTo>
                <a:cubicBezTo>
                  <a:pt x="1975" y="159"/>
                  <a:pt x="1972" y="162"/>
                  <a:pt x="1968" y="162"/>
                </a:cubicBezTo>
                <a:cubicBezTo>
                  <a:pt x="1951" y="162"/>
                  <a:pt x="1945" y="166"/>
                  <a:pt x="1945" y="186"/>
                </a:cubicBezTo>
                <a:cubicBezTo>
                  <a:pt x="1938" y="223"/>
                  <a:pt x="1931" y="264"/>
                  <a:pt x="1928" y="302"/>
                </a:cubicBezTo>
                <a:cubicBezTo>
                  <a:pt x="1924" y="315"/>
                  <a:pt x="1924" y="329"/>
                  <a:pt x="1921" y="339"/>
                </a:cubicBezTo>
                <a:cubicBezTo>
                  <a:pt x="1921" y="360"/>
                  <a:pt x="1924" y="366"/>
                  <a:pt x="1941" y="373"/>
                </a:cubicBezTo>
                <a:cubicBezTo>
                  <a:pt x="1945" y="373"/>
                  <a:pt x="1945" y="377"/>
                  <a:pt x="1948" y="377"/>
                </a:cubicBezTo>
                <a:cubicBezTo>
                  <a:pt x="1948" y="377"/>
                  <a:pt x="1948" y="377"/>
                  <a:pt x="1948" y="380"/>
                </a:cubicBezTo>
                <a:cubicBezTo>
                  <a:pt x="1911" y="377"/>
                  <a:pt x="1874" y="373"/>
                  <a:pt x="1836" y="366"/>
                </a:cubicBezTo>
                <a:cubicBezTo>
                  <a:pt x="1840" y="363"/>
                  <a:pt x="1840" y="363"/>
                  <a:pt x="1840" y="360"/>
                </a:cubicBezTo>
              </a:path>
              <a:path w="3297" h="3289">
                <a:moveTo>
                  <a:pt x="971" y="2996"/>
                </a:moveTo>
                <a:cubicBezTo>
                  <a:pt x="975" y="2996"/>
                  <a:pt x="981" y="2996"/>
                  <a:pt x="985" y="2999"/>
                </a:cubicBezTo>
                <a:cubicBezTo>
                  <a:pt x="1002" y="3002"/>
                  <a:pt x="1012" y="2999"/>
                  <a:pt x="1022" y="2982"/>
                </a:cubicBezTo>
                <a:cubicBezTo>
                  <a:pt x="1039" y="2940"/>
                  <a:pt x="1060" y="2899"/>
                  <a:pt x="1077" y="2861"/>
                </a:cubicBezTo>
                <a:cubicBezTo>
                  <a:pt x="1080" y="2858"/>
                  <a:pt x="1080" y="2854"/>
                  <a:pt x="1080" y="2851"/>
                </a:cubicBezTo>
                <a:cubicBezTo>
                  <a:pt x="1083" y="2837"/>
                  <a:pt x="1080" y="2830"/>
                  <a:pt x="1066" y="2827"/>
                </a:cubicBezTo>
                <a:cubicBezTo>
                  <a:pt x="1063" y="2827"/>
                  <a:pt x="1056" y="2827"/>
                  <a:pt x="1046" y="2823"/>
                </a:cubicBezTo>
                <a:cubicBezTo>
                  <a:pt x="1060" y="2820"/>
                  <a:pt x="1117" y="2820"/>
                  <a:pt x="1145" y="2823"/>
                </a:cubicBezTo>
                <a:cubicBezTo>
                  <a:pt x="1145" y="2827"/>
                  <a:pt x="1145" y="2830"/>
                  <a:pt x="1141" y="2834"/>
                </a:cubicBezTo>
                <a:cubicBezTo>
                  <a:pt x="1117" y="2889"/>
                  <a:pt x="1094" y="2944"/>
                  <a:pt x="1066" y="2999"/>
                </a:cubicBezTo>
                <a:cubicBezTo>
                  <a:pt x="1056" y="3023"/>
                  <a:pt x="1056" y="3030"/>
                  <a:pt x="1080" y="3044"/>
                </a:cubicBezTo>
                <a:cubicBezTo>
                  <a:pt x="1080" y="3044"/>
                  <a:pt x="1083" y="3047"/>
                  <a:pt x="1083" y="3047"/>
                </a:cubicBezTo>
                <a:cubicBezTo>
                  <a:pt x="1083" y="3047"/>
                  <a:pt x="1083" y="3051"/>
                  <a:pt x="1083" y="3051"/>
                </a:cubicBezTo>
                <a:cubicBezTo>
                  <a:pt x="1083" y="3051"/>
                  <a:pt x="1080" y="3051"/>
                  <a:pt x="1080" y="3051"/>
                </a:cubicBezTo>
                <a:cubicBezTo>
                  <a:pt x="1046" y="3033"/>
                  <a:pt x="1012" y="3020"/>
                  <a:pt x="975" y="3002"/>
                </a:cubicBezTo>
                <a:cubicBezTo>
                  <a:pt x="971" y="3002"/>
                  <a:pt x="971" y="2999"/>
                  <a:pt x="968" y="2999"/>
                </a:cubicBezTo>
                <a:cubicBezTo>
                  <a:pt x="971" y="2996"/>
                  <a:pt x="971" y="2996"/>
                  <a:pt x="971" y="2996"/>
                </a:cubicBezTo>
              </a:path>
              <a:path w="3297" h="3289">
                <a:moveTo>
                  <a:pt x="2762" y="1642"/>
                </a:moveTo>
                <a:cubicBezTo>
                  <a:pt x="2762" y="2253"/>
                  <a:pt x="2263" y="2755"/>
                  <a:pt x="1648" y="2755"/>
                </a:cubicBezTo>
                <a:cubicBezTo>
                  <a:pt x="1036" y="2755"/>
                  <a:pt x="534" y="2260"/>
                  <a:pt x="534" y="1642"/>
                </a:cubicBezTo>
                <a:cubicBezTo>
                  <a:pt x="534" y="1028"/>
                  <a:pt x="1033" y="530"/>
                  <a:pt x="1648" y="530"/>
                </a:cubicBezTo>
                <a:cubicBezTo>
                  <a:pt x="2263" y="530"/>
                  <a:pt x="2762" y="1031"/>
                  <a:pt x="2762" y="1642"/>
                </a:cubicBezTo>
                <a:moveTo>
                  <a:pt x="1559" y="1786"/>
                </a:moveTo>
                <a:cubicBezTo>
                  <a:pt x="1559" y="1792"/>
                  <a:pt x="1559" y="1796"/>
                  <a:pt x="1559" y="1803"/>
                </a:cubicBezTo>
                <a:cubicBezTo>
                  <a:pt x="1559" y="1844"/>
                  <a:pt x="1559" y="1881"/>
                  <a:pt x="1559" y="1922"/>
                </a:cubicBezTo>
                <a:cubicBezTo>
                  <a:pt x="1559" y="1925"/>
                  <a:pt x="1559" y="1929"/>
                  <a:pt x="1559" y="1932"/>
                </a:cubicBezTo>
                <a:cubicBezTo>
                  <a:pt x="1559" y="1953"/>
                  <a:pt x="1549" y="1970"/>
                  <a:pt x="1532" y="1980"/>
                </a:cubicBezTo>
                <a:cubicBezTo>
                  <a:pt x="1525" y="1984"/>
                  <a:pt x="1518" y="1990"/>
                  <a:pt x="1508" y="1994"/>
                </a:cubicBezTo>
                <a:cubicBezTo>
                  <a:pt x="1446" y="2035"/>
                  <a:pt x="1395" y="2089"/>
                  <a:pt x="1351" y="2151"/>
                </a:cubicBezTo>
                <a:cubicBezTo>
                  <a:pt x="1303" y="2222"/>
                  <a:pt x="1272" y="2304"/>
                  <a:pt x="1252" y="2386"/>
                </a:cubicBezTo>
                <a:cubicBezTo>
                  <a:pt x="1248" y="2403"/>
                  <a:pt x="1245" y="2417"/>
                  <a:pt x="1245" y="2434"/>
                </a:cubicBezTo>
                <a:cubicBezTo>
                  <a:pt x="1241" y="2478"/>
                  <a:pt x="1269" y="2512"/>
                  <a:pt x="1313" y="2519"/>
                </a:cubicBezTo>
                <a:cubicBezTo>
                  <a:pt x="1351" y="2526"/>
                  <a:pt x="1395" y="2512"/>
                  <a:pt x="1409" y="2461"/>
                </a:cubicBezTo>
                <a:cubicBezTo>
                  <a:pt x="1409" y="2458"/>
                  <a:pt x="1412" y="2451"/>
                  <a:pt x="1412" y="2448"/>
                </a:cubicBezTo>
                <a:cubicBezTo>
                  <a:pt x="1422" y="2424"/>
                  <a:pt x="1429" y="2396"/>
                  <a:pt x="1436" y="2373"/>
                </a:cubicBezTo>
                <a:cubicBezTo>
                  <a:pt x="1457" y="2315"/>
                  <a:pt x="1484" y="2263"/>
                  <a:pt x="1522" y="2212"/>
                </a:cubicBezTo>
                <a:cubicBezTo>
                  <a:pt x="1542" y="2185"/>
                  <a:pt x="1569" y="2161"/>
                  <a:pt x="1600" y="2144"/>
                </a:cubicBezTo>
                <a:cubicBezTo>
                  <a:pt x="1631" y="2127"/>
                  <a:pt x="1662" y="2127"/>
                  <a:pt x="1692" y="2144"/>
                </a:cubicBezTo>
                <a:cubicBezTo>
                  <a:pt x="1699" y="2147"/>
                  <a:pt x="1710" y="2151"/>
                  <a:pt x="1716" y="2158"/>
                </a:cubicBezTo>
                <a:cubicBezTo>
                  <a:pt x="1747" y="2178"/>
                  <a:pt x="1771" y="2205"/>
                  <a:pt x="1792" y="2236"/>
                </a:cubicBezTo>
                <a:cubicBezTo>
                  <a:pt x="1826" y="2291"/>
                  <a:pt x="1850" y="2349"/>
                  <a:pt x="1867" y="2407"/>
                </a:cubicBezTo>
                <a:cubicBezTo>
                  <a:pt x="1874" y="2427"/>
                  <a:pt x="1880" y="2451"/>
                  <a:pt x="1887" y="2471"/>
                </a:cubicBezTo>
                <a:cubicBezTo>
                  <a:pt x="1898" y="2495"/>
                  <a:pt x="1911" y="2509"/>
                  <a:pt x="1935" y="2516"/>
                </a:cubicBezTo>
                <a:cubicBezTo>
                  <a:pt x="1986" y="2536"/>
                  <a:pt x="2058" y="2499"/>
                  <a:pt x="2048" y="2424"/>
                </a:cubicBezTo>
                <a:cubicBezTo>
                  <a:pt x="2045" y="2400"/>
                  <a:pt x="2038" y="2379"/>
                  <a:pt x="2034" y="2359"/>
                </a:cubicBezTo>
                <a:cubicBezTo>
                  <a:pt x="2014" y="2287"/>
                  <a:pt x="1990" y="2222"/>
                  <a:pt x="1949" y="2161"/>
                </a:cubicBezTo>
                <a:cubicBezTo>
                  <a:pt x="1901" y="2086"/>
                  <a:pt x="1839" y="2028"/>
                  <a:pt x="1764" y="1980"/>
                </a:cubicBezTo>
                <a:cubicBezTo>
                  <a:pt x="1744" y="1970"/>
                  <a:pt x="1733" y="1953"/>
                  <a:pt x="1733" y="1929"/>
                </a:cubicBezTo>
                <a:cubicBezTo>
                  <a:pt x="1733" y="1885"/>
                  <a:pt x="1733" y="1844"/>
                  <a:pt x="1733" y="1799"/>
                </a:cubicBezTo>
                <a:cubicBezTo>
                  <a:pt x="1733" y="1796"/>
                  <a:pt x="1733" y="1792"/>
                  <a:pt x="1737" y="1786"/>
                </a:cubicBezTo>
                <a:cubicBezTo>
                  <a:pt x="1744" y="1786"/>
                  <a:pt x="1747" y="1789"/>
                  <a:pt x="1754" y="1789"/>
                </a:cubicBezTo>
                <a:cubicBezTo>
                  <a:pt x="1819" y="1813"/>
                  <a:pt x="1874" y="1847"/>
                  <a:pt x="1921" y="1895"/>
                </a:cubicBezTo>
                <a:cubicBezTo>
                  <a:pt x="1986" y="1953"/>
                  <a:pt x="2034" y="2021"/>
                  <a:pt x="2082" y="2096"/>
                </a:cubicBezTo>
                <a:cubicBezTo>
                  <a:pt x="2113" y="2151"/>
                  <a:pt x="2144" y="2209"/>
                  <a:pt x="2171" y="2267"/>
                </a:cubicBezTo>
                <a:cubicBezTo>
                  <a:pt x="2178" y="2284"/>
                  <a:pt x="2188" y="2297"/>
                  <a:pt x="2205" y="2311"/>
                </a:cubicBezTo>
                <a:cubicBezTo>
                  <a:pt x="2222" y="2325"/>
                  <a:pt x="2246" y="2335"/>
                  <a:pt x="2270" y="2328"/>
                </a:cubicBezTo>
                <a:cubicBezTo>
                  <a:pt x="2304" y="2318"/>
                  <a:pt x="2325" y="2297"/>
                  <a:pt x="2332" y="2263"/>
                </a:cubicBezTo>
                <a:cubicBezTo>
                  <a:pt x="2339" y="2236"/>
                  <a:pt x="2335" y="2212"/>
                  <a:pt x="2325" y="2188"/>
                </a:cubicBezTo>
                <a:cubicBezTo>
                  <a:pt x="2311" y="2158"/>
                  <a:pt x="2298" y="2130"/>
                  <a:pt x="2284" y="2100"/>
                </a:cubicBezTo>
                <a:cubicBezTo>
                  <a:pt x="2236" y="1994"/>
                  <a:pt x="2174" y="1895"/>
                  <a:pt x="2092" y="1809"/>
                </a:cubicBezTo>
                <a:cubicBezTo>
                  <a:pt x="2010" y="1728"/>
                  <a:pt x="1918" y="1666"/>
                  <a:pt x="1809" y="1629"/>
                </a:cubicBezTo>
                <a:cubicBezTo>
                  <a:pt x="1785" y="1622"/>
                  <a:pt x="1761" y="1615"/>
                  <a:pt x="1733" y="1608"/>
                </a:cubicBezTo>
                <a:cubicBezTo>
                  <a:pt x="1733" y="1594"/>
                  <a:pt x="1733" y="1581"/>
                  <a:pt x="1733" y="1567"/>
                </a:cubicBezTo>
                <a:cubicBezTo>
                  <a:pt x="1730" y="1547"/>
                  <a:pt x="1727" y="1523"/>
                  <a:pt x="1713" y="1506"/>
                </a:cubicBezTo>
                <a:cubicBezTo>
                  <a:pt x="1679" y="1455"/>
                  <a:pt x="1614" y="1455"/>
                  <a:pt x="1580" y="1506"/>
                </a:cubicBezTo>
                <a:cubicBezTo>
                  <a:pt x="1566" y="1526"/>
                  <a:pt x="1563" y="1550"/>
                  <a:pt x="1563" y="1571"/>
                </a:cubicBezTo>
                <a:cubicBezTo>
                  <a:pt x="1559" y="1584"/>
                  <a:pt x="1559" y="1594"/>
                  <a:pt x="1559" y="1608"/>
                </a:cubicBezTo>
                <a:cubicBezTo>
                  <a:pt x="1556" y="1612"/>
                  <a:pt x="1552" y="1612"/>
                  <a:pt x="1545" y="1612"/>
                </a:cubicBezTo>
                <a:cubicBezTo>
                  <a:pt x="1436" y="1639"/>
                  <a:pt x="1337" y="1687"/>
                  <a:pt x="1252" y="1762"/>
                </a:cubicBezTo>
                <a:cubicBezTo>
                  <a:pt x="1187" y="1820"/>
                  <a:pt x="1132" y="1888"/>
                  <a:pt x="1084" y="1963"/>
                </a:cubicBezTo>
                <a:cubicBezTo>
                  <a:pt x="1040" y="2031"/>
                  <a:pt x="1005" y="2106"/>
                  <a:pt x="971" y="2178"/>
                </a:cubicBezTo>
                <a:cubicBezTo>
                  <a:pt x="964" y="2202"/>
                  <a:pt x="958" y="2226"/>
                  <a:pt x="961" y="2250"/>
                </a:cubicBezTo>
                <a:cubicBezTo>
                  <a:pt x="964" y="2287"/>
                  <a:pt x="978" y="2311"/>
                  <a:pt x="1012" y="2325"/>
                </a:cubicBezTo>
                <a:cubicBezTo>
                  <a:pt x="1046" y="2338"/>
                  <a:pt x="1077" y="2325"/>
                  <a:pt x="1098" y="2301"/>
                </a:cubicBezTo>
                <a:cubicBezTo>
                  <a:pt x="1108" y="2291"/>
                  <a:pt x="1115" y="2277"/>
                  <a:pt x="1122" y="2267"/>
                </a:cubicBezTo>
                <a:cubicBezTo>
                  <a:pt x="1152" y="2212"/>
                  <a:pt x="1180" y="2154"/>
                  <a:pt x="1210" y="2103"/>
                </a:cubicBezTo>
                <a:cubicBezTo>
                  <a:pt x="1255" y="2024"/>
                  <a:pt x="1310" y="1953"/>
                  <a:pt x="1375" y="1891"/>
                </a:cubicBezTo>
                <a:cubicBezTo>
                  <a:pt x="1422" y="1847"/>
                  <a:pt x="1477" y="1813"/>
                  <a:pt x="1539" y="1792"/>
                </a:cubicBezTo>
                <a:cubicBezTo>
                  <a:pt x="1545" y="1789"/>
                  <a:pt x="1552" y="1786"/>
                  <a:pt x="1559" y="1786"/>
                </a:cubicBezTo>
                <a:moveTo>
                  <a:pt x="1398" y="912"/>
                </a:moveTo>
                <a:cubicBezTo>
                  <a:pt x="1395" y="915"/>
                  <a:pt x="1388" y="915"/>
                  <a:pt x="1385" y="919"/>
                </a:cubicBezTo>
                <a:cubicBezTo>
                  <a:pt x="1354" y="929"/>
                  <a:pt x="1323" y="936"/>
                  <a:pt x="1293" y="946"/>
                </a:cubicBezTo>
                <a:cubicBezTo>
                  <a:pt x="1173" y="987"/>
                  <a:pt x="1060" y="1038"/>
                  <a:pt x="954" y="1107"/>
                </a:cubicBezTo>
                <a:cubicBezTo>
                  <a:pt x="910" y="1137"/>
                  <a:pt x="865" y="1171"/>
                  <a:pt x="824" y="1212"/>
                </a:cubicBezTo>
                <a:cubicBezTo>
                  <a:pt x="811" y="1226"/>
                  <a:pt x="797" y="1240"/>
                  <a:pt x="790" y="1260"/>
                </a:cubicBezTo>
                <a:cubicBezTo>
                  <a:pt x="776" y="1298"/>
                  <a:pt x="793" y="1339"/>
                  <a:pt x="831" y="1352"/>
                </a:cubicBezTo>
                <a:cubicBezTo>
                  <a:pt x="855" y="1362"/>
                  <a:pt x="879" y="1362"/>
                  <a:pt x="903" y="1356"/>
                </a:cubicBezTo>
                <a:cubicBezTo>
                  <a:pt x="923" y="1349"/>
                  <a:pt x="937" y="1339"/>
                  <a:pt x="954" y="1328"/>
                </a:cubicBezTo>
                <a:cubicBezTo>
                  <a:pt x="992" y="1301"/>
                  <a:pt x="1033" y="1270"/>
                  <a:pt x="1074" y="1246"/>
                </a:cubicBezTo>
                <a:cubicBezTo>
                  <a:pt x="1169" y="1182"/>
                  <a:pt x="1272" y="1130"/>
                  <a:pt x="1385" y="1093"/>
                </a:cubicBezTo>
                <a:cubicBezTo>
                  <a:pt x="1388" y="1093"/>
                  <a:pt x="1395" y="1089"/>
                  <a:pt x="1398" y="1089"/>
                </a:cubicBezTo>
                <a:cubicBezTo>
                  <a:pt x="1398" y="1154"/>
                  <a:pt x="1398" y="1219"/>
                  <a:pt x="1398" y="1281"/>
                </a:cubicBezTo>
                <a:cubicBezTo>
                  <a:pt x="1395" y="1284"/>
                  <a:pt x="1392" y="1284"/>
                  <a:pt x="1388" y="1287"/>
                </a:cubicBezTo>
                <a:cubicBezTo>
                  <a:pt x="1166" y="1373"/>
                  <a:pt x="981" y="1513"/>
                  <a:pt x="841" y="1707"/>
                </a:cubicBezTo>
                <a:cubicBezTo>
                  <a:pt x="811" y="1748"/>
                  <a:pt x="783" y="1792"/>
                  <a:pt x="756" y="1837"/>
                </a:cubicBezTo>
                <a:cubicBezTo>
                  <a:pt x="746" y="1850"/>
                  <a:pt x="739" y="1864"/>
                  <a:pt x="739" y="1878"/>
                </a:cubicBezTo>
                <a:cubicBezTo>
                  <a:pt x="739" y="1922"/>
                  <a:pt x="766" y="1960"/>
                  <a:pt x="807" y="1970"/>
                </a:cubicBezTo>
                <a:cubicBezTo>
                  <a:pt x="841" y="1980"/>
                  <a:pt x="869" y="1970"/>
                  <a:pt x="889" y="1939"/>
                </a:cubicBezTo>
                <a:cubicBezTo>
                  <a:pt x="899" y="1925"/>
                  <a:pt x="910" y="1908"/>
                  <a:pt x="920" y="1895"/>
                </a:cubicBezTo>
                <a:cubicBezTo>
                  <a:pt x="968" y="1827"/>
                  <a:pt x="1022" y="1762"/>
                  <a:pt x="1081" y="1700"/>
                </a:cubicBezTo>
                <a:cubicBezTo>
                  <a:pt x="1139" y="1639"/>
                  <a:pt x="1200" y="1584"/>
                  <a:pt x="1269" y="1540"/>
                </a:cubicBezTo>
                <a:cubicBezTo>
                  <a:pt x="1344" y="1492"/>
                  <a:pt x="1426" y="1455"/>
                  <a:pt x="1511" y="1431"/>
                </a:cubicBezTo>
                <a:cubicBezTo>
                  <a:pt x="1559" y="1417"/>
                  <a:pt x="1573" y="1393"/>
                  <a:pt x="1573" y="1349"/>
                </a:cubicBezTo>
                <a:cubicBezTo>
                  <a:pt x="1573" y="1175"/>
                  <a:pt x="1573" y="1001"/>
                  <a:pt x="1573" y="830"/>
                </a:cubicBezTo>
                <a:cubicBezTo>
                  <a:pt x="1573" y="816"/>
                  <a:pt x="1573" y="806"/>
                  <a:pt x="1569" y="796"/>
                </a:cubicBezTo>
                <a:cubicBezTo>
                  <a:pt x="1569" y="782"/>
                  <a:pt x="1566" y="765"/>
                  <a:pt x="1556" y="752"/>
                </a:cubicBezTo>
                <a:cubicBezTo>
                  <a:pt x="1535" y="717"/>
                  <a:pt x="1491" y="704"/>
                  <a:pt x="1453" y="721"/>
                </a:cubicBezTo>
                <a:cubicBezTo>
                  <a:pt x="1426" y="738"/>
                  <a:pt x="1409" y="762"/>
                  <a:pt x="1402" y="793"/>
                </a:cubicBezTo>
                <a:cubicBezTo>
                  <a:pt x="1402" y="806"/>
                  <a:pt x="1402" y="820"/>
                  <a:pt x="1398" y="837"/>
                </a:cubicBezTo>
                <a:cubicBezTo>
                  <a:pt x="1398" y="861"/>
                  <a:pt x="1398" y="888"/>
                  <a:pt x="1398" y="912"/>
                </a:cubicBezTo>
                <a:moveTo>
                  <a:pt x="1894" y="912"/>
                </a:moveTo>
                <a:cubicBezTo>
                  <a:pt x="1894" y="905"/>
                  <a:pt x="1894" y="898"/>
                  <a:pt x="1894" y="892"/>
                </a:cubicBezTo>
                <a:cubicBezTo>
                  <a:pt x="1894" y="864"/>
                  <a:pt x="1894" y="837"/>
                  <a:pt x="1894" y="810"/>
                </a:cubicBezTo>
                <a:cubicBezTo>
                  <a:pt x="1891" y="789"/>
                  <a:pt x="1887" y="769"/>
                  <a:pt x="1874" y="752"/>
                </a:cubicBezTo>
                <a:cubicBezTo>
                  <a:pt x="1853" y="724"/>
                  <a:pt x="1826" y="711"/>
                  <a:pt x="1792" y="714"/>
                </a:cubicBezTo>
                <a:cubicBezTo>
                  <a:pt x="1757" y="721"/>
                  <a:pt x="1737" y="741"/>
                  <a:pt x="1727" y="772"/>
                </a:cubicBezTo>
                <a:cubicBezTo>
                  <a:pt x="1723" y="786"/>
                  <a:pt x="1720" y="803"/>
                  <a:pt x="1720" y="820"/>
                </a:cubicBezTo>
                <a:cubicBezTo>
                  <a:pt x="1720" y="997"/>
                  <a:pt x="1720" y="1175"/>
                  <a:pt x="1720" y="1356"/>
                </a:cubicBezTo>
                <a:cubicBezTo>
                  <a:pt x="1720" y="1356"/>
                  <a:pt x="1720" y="1359"/>
                  <a:pt x="1720" y="1359"/>
                </a:cubicBezTo>
                <a:cubicBezTo>
                  <a:pt x="1720" y="1386"/>
                  <a:pt x="1733" y="1407"/>
                  <a:pt x="1757" y="1417"/>
                </a:cubicBezTo>
                <a:cubicBezTo>
                  <a:pt x="1768" y="1424"/>
                  <a:pt x="1781" y="1427"/>
                  <a:pt x="1795" y="1431"/>
                </a:cubicBezTo>
                <a:cubicBezTo>
                  <a:pt x="1857" y="1451"/>
                  <a:pt x="1918" y="1475"/>
                  <a:pt x="1973" y="1506"/>
                </a:cubicBezTo>
                <a:cubicBezTo>
                  <a:pt x="2068" y="1557"/>
                  <a:pt x="2151" y="1625"/>
                  <a:pt x="2219" y="1704"/>
                </a:cubicBezTo>
                <a:cubicBezTo>
                  <a:pt x="2287" y="1775"/>
                  <a:pt x="2345" y="1854"/>
                  <a:pt x="2400" y="1936"/>
                </a:cubicBezTo>
                <a:cubicBezTo>
                  <a:pt x="2403" y="1939"/>
                  <a:pt x="2407" y="1946"/>
                  <a:pt x="2410" y="1949"/>
                </a:cubicBezTo>
                <a:cubicBezTo>
                  <a:pt x="2424" y="1966"/>
                  <a:pt x="2441" y="1973"/>
                  <a:pt x="2462" y="1973"/>
                </a:cubicBezTo>
                <a:cubicBezTo>
                  <a:pt x="2530" y="1973"/>
                  <a:pt x="2578" y="1902"/>
                  <a:pt x="2540" y="1840"/>
                </a:cubicBezTo>
                <a:cubicBezTo>
                  <a:pt x="2520" y="1806"/>
                  <a:pt x="2503" y="1775"/>
                  <a:pt x="2479" y="1741"/>
                </a:cubicBezTo>
                <a:cubicBezTo>
                  <a:pt x="2339" y="1540"/>
                  <a:pt x="2154" y="1386"/>
                  <a:pt x="1925" y="1294"/>
                </a:cubicBezTo>
                <a:cubicBezTo>
                  <a:pt x="1915" y="1291"/>
                  <a:pt x="1904" y="1287"/>
                  <a:pt x="1894" y="1281"/>
                </a:cubicBezTo>
                <a:cubicBezTo>
                  <a:pt x="1894" y="1216"/>
                  <a:pt x="1894" y="1154"/>
                  <a:pt x="1894" y="1089"/>
                </a:cubicBezTo>
                <a:cubicBezTo>
                  <a:pt x="1898" y="1089"/>
                  <a:pt x="1898" y="1089"/>
                  <a:pt x="1898" y="1089"/>
                </a:cubicBezTo>
                <a:cubicBezTo>
                  <a:pt x="1904" y="1093"/>
                  <a:pt x="1908" y="1093"/>
                  <a:pt x="1911" y="1093"/>
                </a:cubicBezTo>
                <a:cubicBezTo>
                  <a:pt x="2034" y="1134"/>
                  <a:pt x="2151" y="1195"/>
                  <a:pt x="2256" y="1270"/>
                </a:cubicBezTo>
                <a:cubicBezTo>
                  <a:pt x="2287" y="1291"/>
                  <a:pt x="2318" y="1315"/>
                  <a:pt x="2352" y="1335"/>
                </a:cubicBezTo>
                <a:cubicBezTo>
                  <a:pt x="2376" y="1356"/>
                  <a:pt x="2403" y="1362"/>
                  <a:pt x="2434" y="1359"/>
                </a:cubicBezTo>
                <a:cubicBezTo>
                  <a:pt x="2492" y="1356"/>
                  <a:pt x="2523" y="1301"/>
                  <a:pt x="2499" y="1250"/>
                </a:cubicBezTo>
                <a:cubicBezTo>
                  <a:pt x="2489" y="1233"/>
                  <a:pt x="2479" y="1219"/>
                  <a:pt x="2468" y="1209"/>
                </a:cubicBezTo>
                <a:cubicBezTo>
                  <a:pt x="2410" y="1151"/>
                  <a:pt x="2342" y="1107"/>
                  <a:pt x="2274" y="1066"/>
                </a:cubicBezTo>
                <a:cubicBezTo>
                  <a:pt x="2174" y="1011"/>
                  <a:pt x="2072" y="970"/>
                  <a:pt x="1962" y="936"/>
                </a:cubicBezTo>
                <a:cubicBezTo>
                  <a:pt x="1942" y="926"/>
                  <a:pt x="1918" y="919"/>
                  <a:pt x="1894" y="912"/>
                </a:cubicBezTo>
              </a:path>
            </a:pathLst>
          </a:custGeom>
          <a:solidFill>
            <a:srgbClr val="94070A">
              <a:alpha val="100000"/>
            </a:srgbClr>
          </a:solidFill>
          <a:ln cap="flat">
            <a:noFill/>
            <a:prstDash val="solid"/>
            <a:miter lim="0"/>
          </a:ln>
        </p:spPr>
        <p:txBody>
          <a:bodyPr rtlCol="0"/>
          <a:lstStyle/>
          <a:p>
            <a:pPr algn="ctr"/>
            <a:endParaRPr lang="zh-CN" altLang="en-US"/>
          </a:p>
        </p:txBody>
      </p:sp>
      <p:sp>
        <p:nvSpPr>
          <p:cNvPr id="4" name="textbox 3"/>
          <p:cNvSpPr/>
          <p:nvPr/>
        </p:nvSpPr>
        <p:spPr>
          <a:xfrm>
            <a:off x="4835614" y="4915039"/>
            <a:ext cx="2458085" cy="931544"/>
          </a:xfrm>
          <a:prstGeom prst="rect">
            <a:avLst/>
          </a:prstGeom>
        </p:spPr>
        <p:txBody>
          <a:bodyPr vert="horz" wrap="square" lIns="0" tIns="0" rIns="0" bIns="0"/>
          <a:lstStyle/>
          <a:p>
            <a:pPr algn="l" rtl="0" eaLnBrk="0">
              <a:lnSpc>
                <a:spcPct val="83000"/>
              </a:lnSpc>
            </a:pPr>
            <a:endParaRPr lang="en-US" altLang="en-US" sz="100" dirty="0"/>
          </a:p>
          <a:p>
            <a:pPr marL="317500" algn="l" rtl="0" eaLnBrk="0">
              <a:lnSpc>
                <a:spcPts val="2810"/>
              </a:lnSpc>
            </a:pPr>
            <a:r>
              <a:rPr sz="2300" spc="-110" dirty="0">
                <a:solidFill>
                  <a:srgbClr val="0D0D0D">
                    <a:alpha val="100000"/>
                  </a:srgbClr>
                </a:solidFill>
                <a:latin typeface="微软雅黑" panose="020B0503020204020204" charset="-122"/>
                <a:ea typeface="微软雅黑" panose="020B0503020204020204" charset="-122"/>
                <a:cs typeface="微软雅黑" panose="020B0503020204020204" charset="-122"/>
              </a:rPr>
              <a:t>汇报人：  </a:t>
            </a:r>
            <a:r>
              <a:rPr lang="zh-CN" sz="2300" spc="-110" dirty="0">
                <a:solidFill>
                  <a:srgbClr val="0D0D0D">
                    <a:alpha val="100000"/>
                  </a:srgbClr>
                </a:solidFill>
                <a:latin typeface="微软雅黑" panose="020B0503020204020204" charset="-122"/>
                <a:ea typeface="微软雅黑" panose="020B0503020204020204" charset="-122"/>
                <a:cs typeface="微软雅黑" panose="020B0503020204020204" charset="-122"/>
              </a:rPr>
              <a:t>陈丹妮</a:t>
            </a:r>
            <a:endParaRPr lang="en-US" alt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8"/>
          <p:cNvPicPr>
            <a:picLocks noChangeAspect="1"/>
          </p:cNvPicPr>
          <p:nvPr/>
        </p:nvPicPr>
        <p:blipFill>
          <a:blip r:embed="rId1"/>
          <a:stretch>
            <a:fillRect/>
          </a:stretch>
        </p:blipFill>
        <p:spPr>
          <a:xfrm rot="21600000">
            <a:off x="390372" y="2838780"/>
            <a:ext cx="11401095" cy="267182"/>
          </a:xfrm>
          <a:prstGeom prst="rect">
            <a:avLst/>
          </a:prstGeom>
        </p:spPr>
      </p:pic>
      <p:pic>
        <p:nvPicPr>
          <p:cNvPr id="89" name="picture 89"/>
          <p:cNvPicPr>
            <a:picLocks noChangeAspect="1"/>
          </p:cNvPicPr>
          <p:nvPr/>
        </p:nvPicPr>
        <p:blipFill>
          <a:blip r:embed="rId2"/>
          <a:stretch>
            <a:fillRect/>
          </a:stretch>
        </p:blipFill>
        <p:spPr>
          <a:xfrm rot="21600000">
            <a:off x="388861" y="3654768"/>
            <a:ext cx="11411890" cy="266534"/>
          </a:xfrm>
          <a:prstGeom prst="rect">
            <a:avLst/>
          </a:prstGeom>
        </p:spPr>
      </p:pic>
      <p:pic>
        <p:nvPicPr>
          <p:cNvPr id="90" name="picture 90"/>
          <p:cNvPicPr>
            <a:picLocks noChangeAspect="1"/>
          </p:cNvPicPr>
          <p:nvPr/>
        </p:nvPicPr>
        <p:blipFill>
          <a:blip r:embed="rId3"/>
          <a:stretch>
            <a:fillRect/>
          </a:stretch>
        </p:blipFill>
        <p:spPr>
          <a:xfrm rot="21600000">
            <a:off x="397281" y="4470755"/>
            <a:ext cx="11405196" cy="265887"/>
          </a:xfrm>
          <a:prstGeom prst="rect">
            <a:avLst/>
          </a:prstGeom>
        </p:spPr>
      </p:pic>
      <p:pic>
        <p:nvPicPr>
          <p:cNvPr id="91" name="picture 91"/>
          <p:cNvPicPr>
            <a:picLocks noChangeAspect="1"/>
          </p:cNvPicPr>
          <p:nvPr/>
        </p:nvPicPr>
        <p:blipFill>
          <a:blip r:embed="rId4"/>
          <a:stretch>
            <a:fillRect/>
          </a:stretch>
        </p:blipFill>
        <p:spPr>
          <a:xfrm rot="21600000">
            <a:off x="394042" y="2451239"/>
            <a:ext cx="11378210" cy="266103"/>
          </a:xfrm>
          <a:prstGeom prst="rect">
            <a:avLst/>
          </a:prstGeom>
        </p:spPr>
      </p:pic>
      <p:pic>
        <p:nvPicPr>
          <p:cNvPr id="92" name="picture 92"/>
          <p:cNvPicPr>
            <a:picLocks noChangeAspect="1"/>
          </p:cNvPicPr>
          <p:nvPr/>
        </p:nvPicPr>
        <p:blipFill>
          <a:blip r:embed="rId5"/>
          <a:stretch>
            <a:fillRect/>
          </a:stretch>
        </p:blipFill>
        <p:spPr>
          <a:xfrm rot="21600000">
            <a:off x="392531" y="5285447"/>
            <a:ext cx="11276520" cy="266534"/>
          </a:xfrm>
          <a:prstGeom prst="rect">
            <a:avLst/>
          </a:prstGeom>
        </p:spPr>
      </p:pic>
      <p:pic>
        <p:nvPicPr>
          <p:cNvPr id="93" name="picture 93"/>
          <p:cNvPicPr>
            <a:picLocks noChangeAspect="1"/>
          </p:cNvPicPr>
          <p:nvPr/>
        </p:nvPicPr>
        <p:blipFill>
          <a:blip r:embed="rId6"/>
          <a:stretch>
            <a:fillRect/>
          </a:stretch>
        </p:blipFill>
        <p:spPr>
          <a:xfrm rot="21600000">
            <a:off x="390372" y="4043387"/>
            <a:ext cx="10613199" cy="266534"/>
          </a:xfrm>
          <a:prstGeom prst="rect">
            <a:avLst/>
          </a:prstGeom>
        </p:spPr>
      </p:pic>
      <p:pic>
        <p:nvPicPr>
          <p:cNvPr id="94" name="picture 94"/>
          <p:cNvPicPr>
            <a:picLocks noChangeAspect="1"/>
          </p:cNvPicPr>
          <p:nvPr/>
        </p:nvPicPr>
        <p:blipFill>
          <a:blip r:embed="rId7"/>
          <a:stretch>
            <a:fillRect/>
          </a:stretch>
        </p:blipFill>
        <p:spPr>
          <a:xfrm rot="21600000">
            <a:off x="392963" y="2023656"/>
            <a:ext cx="10160494" cy="270205"/>
          </a:xfrm>
          <a:prstGeom prst="rect">
            <a:avLst/>
          </a:prstGeom>
        </p:spPr>
      </p:pic>
      <p:pic>
        <p:nvPicPr>
          <p:cNvPr id="95" name="picture 95"/>
          <p:cNvPicPr>
            <a:picLocks noChangeAspect="1"/>
          </p:cNvPicPr>
          <p:nvPr/>
        </p:nvPicPr>
        <p:blipFill>
          <a:blip r:embed="rId8"/>
          <a:stretch>
            <a:fillRect/>
          </a:stretch>
        </p:blipFill>
        <p:spPr>
          <a:xfrm rot="21600000">
            <a:off x="385838" y="5674931"/>
            <a:ext cx="5580278" cy="265671"/>
          </a:xfrm>
          <a:prstGeom prst="rect">
            <a:avLst/>
          </a:prstGeom>
        </p:spPr>
      </p:pic>
      <p:pic>
        <p:nvPicPr>
          <p:cNvPr id="96" name="picture 96"/>
          <p:cNvPicPr>
            <a:picLocks noChangeAspect="1"/>
          </p:cNvPicPr>
          <p:nvPr/>
        </p:nvPicPr>
        <p:blipFill>
          <a:blip r:embed="rId9"/>
          <a:stretch>
            <a:fillRect/>
          </a:stretch>
        </p:blipFill>
        <p:spPr>
          <a:xfrm rot="21600000">
            <a:off x="389077" y="4859375"/>
            <a:ext cx="5145240" cy="265887"/>
          </a:xfrm>
          <a:prstGeom prst="rect">
            <a:avLst/>
          </a:prstGeom>
        </p:spPr>
      </p:pic>
      <p:pic>
        <p:nvPicPr>
          <p:cNvPr id="97" name="picture 97"/>
          <p:cNvPicPr>
            <a:picLocks noChangeAspect="1"/>
          </p:cNvPicPr>
          <p:nvPr/>
        </p:nvPicPr>
        <p:blipFill>
          <a:blip r:embed="rId10"/>
          <a:stretch>
            <a:fillRect/>
          </a:stretch>
        </p:blipFill>
        <p:spPr>
          <a:xfrm rot="21600000">
            <a:off x="1575231" y="1597367"/>
            <a:ext cx="4790935" cy="266534"/>
          </a:xfrm>
          <a:prstGeom prst="rect">
            <a:avLst/>
          </a:prstGeom>
        </p:spPr>
      </p:pic>
      <p:pic>
        <p:nvPicPr>
          <p:cNvPr id="98" name="picture 98"/>
          <p:cNvPicPr>
            <a:picLocks noChangeAspect="1"/>
          </p:cNvPicPr>
          <p:nvPr/>
        </p:nvPicPr>
        <p:blipFill>
          <a:blip r:embed="rId11"/>
          <a:stretch>
            <a:fillRect/>
          </a:stretch>
        </p:blipFill>
        <p:spPr>
          <a:xfrm rot="21600000">
            <a:off x="6433629" y="1597368"/>
            <a:ext cx="2691307" cy="269557"/>
          </a:xfrm>
          <a:prstGeom prst="rect">
            <a:avLst/>
          </a:prstGeom>
        </p:spPr>
      </p:pic>
      <p:pic>
        <p:nvPicPr>
          <p:cNvPr id="99" name="picture 99"/>
          <p:cNvPicPr>
            <a:picLocks noChangeAspect="1"/>
          </p:cNvPicPr>
          <p:nvPr/>
        </p:nvPicPr>
        <p:blipFill>
          <a:blip r:embed="rId12"/>
          <a:stretch>
            <a:fillRect/>
          </a:stretch>
        </p:blipFill>
        <p:spPr>
          <a:xfrm rot="21600000">
            <a:off x="388467" y="1155191"/>
            <a:ext cx="2388959" cy="273723"/>
          </a:xfrm>
          <a:prstGeom prst="rect">
            <a:avLst/>
          </a:prstGeom>
        </p:spPr>
      </p:pic>
      <p:pic>
        <p:nvPicPr>
          <p:cNvPr id="100" name="picture 100"/>
          <p:cNvPicPr>
            <a:picLocks noChangeAspect="1"/>
          </p:cNvPicPr>
          <p:nvPr/>
        </p:nvPicPr>
        <p:blipFill>
          <a:blip r:embed="rId13"/>
          <a:stretch>
            <a:fillRect/>
          </a:stretch>
        </p:blipFill>
        <p:spPr>
          <a:xfrm rot="21600000">
            <a:off x="388213" y="6100788"/>
            <a:ext cx="2411069" cy="260921"/>
          </a:xfrm>
          <a:prstGeom prst="rect">
            <a:avLst/>
          </a:prstGeom>
        </p:spPr>
      </p:pic>
      <p:pic>
        <p:nvPicPr>
          <p:cNvPr id="101" name="picture 101"/>
          <p:cNvPicPr>
            <a:picLocks noChangeAspect="1"/>
          </p:cNvPicPr>
          <p:nvPr/>
        </p:nvPicPr>
        <p:blipFill>
          <a:blip r:embed="rId14"/>
          <a:stretch>
            <a:fillRect/>
          </a:stretch>
        </p:blipFill>
        <p:spPr>
          <a:xfrm rot="21600000">
            <a:off x="10456164" y="329183"/>
            <a:ext cx="1322831" cy="371856"/>
          </a:xfrm>
          <a:prstGeom prst="rect">
            <a:avLst/>
          </a:prstGeom>
        </p:spPr>
      </p:pic>
      <p:sp>
        <p:nvSpPr>
          <p:cNvPr id="102" name="textbox 102"/>
          <p:cNvSpPr/>
          <p:nvPr/>
        </p:nvSpPr>
        <p:spPr>
          <a:xfrm>
            <a:off x="536130" y="317004"/>
            <a:ext cx="1243964" cy="3829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810"/>
              </a:lnSpc>
            </a:pPr>
            <a:r>
              <a:rPr sz="2300" spc="10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文献综</a:t>
            </a:r>
            <a:r>
              <a:rPr sz="2300" spc="9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述</a:t>
            </a:r>
            <a:endParaRPr lang="en-US" altLang="en-US" sz="2300" dirty="0"/>
          </a:p>
        </p:txBody>
      </p:sp>
      <p:pic>
        <p:nvPicPr>
          <p:cNvPr id="103" name="picture 103"/>
          <p:cNvPicPr>
            <a:picLocks noChangeAspect="1"/>
          </p:cNvPicPr>
          <p:nvPr/>
        </p:nvPicPr>
        <p:blipFill>
          <a:blip r:embed="rId15"/>
          <a:stretch>
            <a:fillRect/>
          </a:stretch>
        </p:blipFill>
        <p:spPr>
          <a:xfrm rot="21600000">
            <a:off x="388429" y="1599526"/>
            <a:ext cx="1114805" cy="257898"/>
          </a:xfrm>
          <a:prstGeom prst="rect">
            <a:avLst/>
          </a:prstGeom>
        </p:spPr>
      </p:pic>
      <p:pic>
        <p:nvPicPr>
          <p:cNvPr id="104" name="picture 104"/>
          <p:cNvPicPr>
            <a:picLocks noChangeAspect="1"/>
          </p:cNvPicPr>
          <p:nvPr/>
        </p:nvPicPr>
        <p:blipFill>
          <a:blip r:embed="rId16"/>
          <a:stretch>
            <a:fillRect/>
          </a:stretch>
        </p:blipFill>
        <p:spPr>
          <a:xfrm rot="21600000">
            <a:off x="9248102" y="1607515"/>
            <a:ext cx="835355" cy="259626"/>
          </a:xfrm>
          <a:prstGeom prst="rect">
            <a:avLst/>
          </a:prstGeom>
        </p:spPr>
      </p:pic>
      <p:pic>
        <p:nvPicPr>
          <p:cNvPr id="105" name="picture 105"/>
          <p:cNvPicPr>
            <a:picLocks noChangeAspect="1"/>
          </p:cNvPicPr>
          <p:nvPr/>
        </p:nvPicPr>
        <p:blipFill>
          <a:blip r:embed="rId17"/>
          <a:stretch>
            <a:fillRect/>
          </a:stretch>
        </p:blipFill>
        <p:spPr>
          <a:xfrm rot="21600000">
            <a:off x="427075" y="3233661"/>
            <a:ext cx="735901" cy="253581"/>
          </a:xfrm>
          <a:prstGeom prst="rect">
            <a:avLst/>
          </a:prstGeom>
        </p:spPr>
      </p:pic>
      <p:pic>
        <p:nvPicPr>
          <p:cNvPr id="106" name="picture 106"/>
          <p:cNvPicPr>
            <a:picLocks noChangeAspect="1"/>
          </p:cNvPicPr>
          <p:nvPr/>
        </p:nvPicPr>
        <p:blipFill>
          <a:blip r:embed="rId18"/>
          <a:stretch>
            <a:fillRect/>
          </a:stretch>
        </p:blipFill>
        <p:spPr>
          <a:xfrm rot="21600000">
            <a:off x="528700" y="848944"/>
            <a:ext cx="589711" cy="38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7"/>
          <p:cNvPicPr>
            <a:picLocks noChangeAspect="1"/>
          </p:cNvPicPr>
          <p:nvPr/>
        </p:nvPicPr>
        <p:blipFill>
          <a:blip r:embed="rId1"/>
          <a:stretch>
            <a:fillRect/>
          </a:stretch>
        </p:blipFill>
        <p:spPr>
          <a:xfrm rot="21600000">
            <a:off x="499872" y="3475735"/>
            <a:ext cx="11166767" cy="270293"/>
          </a:xfrm>
          <a:prstGeom prst="rect">
            <a:avLst/>
          </a:prstGeom>
        </p:spPr>
      </p:pic>
      <p:pic>
        <p:nvPicPr>
          <p:cNvPr id="108" name="picture 108"/>
          <p:cNvPicPr>
            <a:picLocks noChangeAspect="1"/>
          </p:cNvPicPr>
          <p:nvPr/>
        </p:nvPicPr>
        <p:blipFill>
          <a:blip r:embed="rId2"/>
          <a:stretch>
            <a:fillRect/>
          </a:stretch>
        </p:blipFill>
        <p:spPr>
          <a:xfrm rot="21600000">
            <a:off x="497725" y="2651861"/>
            <a:ext cx="11179887" cy="269837"/>
          </a:xfrm>
          <a:prstGeom prst="rect">
            <a:avLst/>
          </a:prstGeom>
        </p:spPr>
      </p:pic>
      <p:pic>
        <p:nvPicPr>
          <p:cNvPr id="109" name="picture 109"/>
          <p:cNvPicPr>
            <a:picLocks noChangeAspect="1"/>
          </p:cNvPicPr>
          <p:nvPr/>
        </p:nvPicPr>
        <p:blipFill>
          <a:blip r:embed="rId3"/>
          <a:stretch>
            <a:fillRect/>
          </a:stretch>
        </p:blipFill>
        <p:spPr>
          <a:xfrm rot="21600000">
            <a:off x="500329" y="3063798"/>
            <a:ext cx="11194199" cy="268922"/>
          </a:xfrm>
          <a:prstGeom prst="rect">
            <a:avLst/>
          </a:prstGeom>
        </p:spPr>
      </p:pic>
      <p:pic>
        <p:nvPicPr>
          <p:cNvPr id="110" name="picture 110"/>
          <p:cNvPicPr>
            <a:picLocks noChangeAspect="1"/>
          </p:cNvPicPr>
          <p:nvPr/>
        </p:nvPicPr>
        <p:blipFill>
          <a:blip r:embed="rId4"/>
          <a:stretch>
            <a:fillRect/>
          </a:stretch>
        </p:blipFill>
        <p:spPr>
          <a:xfrm rot="21600000">
            <a:off x="504088" y="1417878"/>
            <a:ext cx="11154067" cy="269608"/>
          </a:xfrm>
          <a:prstGeom prst="rect">
            <a:avLst/>
          </a:prstGeom>
        </p:spPr>
      </p:pic>
      <p:pic>
        <p:nvPicPr>
          <p:cNvPr id="111" name="picture 111"/>
          <p:cNvPicPr>
            <a:picLocks noChangeAspect="1"/>
          </p:cNvPicPr>
          <p:nvPr/>
        </p:nvPicPr>
        <p:blipFill>
          <a:blip r:embed="rId5"/>
          <a:stretch>
            <a:fillRect/>
          </a:stretch>
        </p:blipFill>
        <p:spPr>
          <a:xfrm rot="21600000">
            <a:off x="498271" y="4298010"/>
            <a:ext cx="10158767" cy="269608"/>
          </a:xfrm>
          <a:prstGeom prst="rect">
            <a:avLst/>
          </a:prstGeom>
        </p:spPr>
      </p:pic>
      <p:pic>
        <p:nvPicPr>
          <p:cNvPr id="112" name="picture 112"/>
          <p:cNvPicPr>
            <a:picLocks noChangeAspect="1"/>
          </p:cNvPicPr>
          <p:nvPr/>
        </p:nvPicPr>
        <p:blipFill>
          <a:blip r:embed="rId6"/>
          <a:stretch>
            <a:fillRect/>
          </a:stretch>
        </p:blipFill>
        <p:spPr>
          <a:xfrm rot="21600000">
            <a:off x="5120525" y="3886301"/>
            <a:ext cx="6071463" cy="269837"/>
          </a:xfrm>
          <a:prstGeom prst="rect">
            <a:avLst/>
          </a:prstGeom>
        </p:spPr>
      </p:pic>
      <p:pic>
        <p:nvPicPr>
          <p:cNvPr id="113" name="picture 113"/>
          <p:cNvPicPr>
            <a:picLocks noChangeAspect="1"/>
          </p:cNvPicPr>
          <p:nvPr/>
        </p:nvPicPr>
        <p:blipFill>
          <a:blip r:embed="rId7"/>
          <a:stretch>
            <a:fillRect/>
          </a:stretch>
        </p:blipFill>
        <p:spPr>
          <a:xfrm rot="21600000">
            <a:off x="6727088" y="4711090"/>
            <a:ext cx="4963325" cy="267093"/>
          </a:xfrm>
          <a:prstGeom prst="rect">
            <a:avLst/>
          </a:prstGeom>
        </p:spPr>
      </p:pic>
      <p:pic>
        <p:nvPicPr>
          <p:cNvPr id="114" name="picture 114"/>
          <p:cNvPicPr>
            <a:picLocks noChangeAspect="1"/>
          </p:cNvPicPr>
          <p:nvPr/>
        </p:nvPicPr>
        <p:blipFill>
          <a:blip r:embed="rId8"/>
          <a:stretch>
            <a:fillRect/>
          </a:stretch>
        </p:blipFill>
        <p:spPr>
          <a:xfrm rot="21600000">
            <a:off x="499872" y="3888816"/>
            <a:ext cx="4520907" cy="266407"/>
          </a:xfrm>
          <a:prstGeom prst="rect">
            <a:avLst/>
          </a:prstGeom>
        </p:spPr>
      </p:pic>
      <p:pic>
        <p:nvPicPr>
          <p:cNvPr id="115" name="picture 115"/>
          <p:cNvPicPr>
            <a:picLocks noChangeAspect="1"/>
          </p:cNvPicPr>
          <p:nvPr/>
        </p:nvPicPr>
        <p:blipFill>
          <a:blip r:embed="rId9"/>
          <a:stretch>
            <a:fillRect/>
          </a:stretch>
        </p:blipFill>
        <p:spPr>
          <a:xfrm rot="21600000">
            <a:off x="514273" y="1806905"/>
            <a:ext cx="2407196" cy="267550"/>
          </a:xfrm>
          <a:prstGeom prst="rect">
            <a:avLst/>
          </a:prstGeom>
        </p:spPr>
      </p:pic>
      <p:pic>
        <p:nvPicPr>
          <p:cNvPr id="116" name="picture 116"/>
          <p:cNvPicPr>
            <a:picLocks noChangeAspect="1"/>
          </p:cNvPicPr>
          <p:nvPr/>
        </p:nvPicPr>
        <p:blipFill>
          <a:blip r:embed="rId10"/>
          <a:stretch>
            <a:fillRect/>
          </a:stretch>
        </p:blipFill>
        <p:spPr>
          <a:xfrm rot="21600000">
            <a:off x="499414" y="5101945"/>
            <a:ext cx="2422055" cy="263893"/>
          </a:xfrm>
          <a:prstGeom prst="rect">
            <a:avLst/>
          </a:prstGeom>
        </p:spPr>
      </p:pic>
      <p:pic>
        <p:nvPicPr>
          <p:cNvPr id="117" name="picture 117"/>
          <p:cNvPicPr>
            <a:picLocks noChangeAspect="1"/>
          </p:cNvPicPr>
          <p:nvPr/>
        </p:nvPicPr>
        <p:blipFill>
          <a:blip r:embed="rId11"/>
          <a:stretch>
            <a:fillRect/>
          </a:stretch>
        </p:blipFill>
        <p:spPr>
          <a:xfrm rot="21600000">
            <a:off x="493255" y="2242896"/>
            <a:ext cx="2066899" cy="264807"/>
          </a:xfrm>
          <a:prstGeom prst="rect">
            <a:avLst/>
          </a:prstGeom>
        </p:spPr>
      </p:pic>
      <p:pic>
        <p:nvPicPr>
          <p:cNvPr id="118" name="picture 118"/>
          <p:cNvPicPr>
            <a:picLocks noChangeAspect="1"/>
          </p:cNvPicPr>
          <p:nvPr/>
        </p:nvPicPr>
        <p:blipFill>
          <a:blip r:embed="rId12"/>
          <a:stretch>
            <a:fillRect/>
          </a:stretch>
        </p:blipFill>
        <p:spPr>
          <a:xfrm rot="21600000">
            <a:off x="10456164" y="329183"/>
            <a:ext cx="1322831" cy="371856"/>
          </a:xfrm>
          <a:prstGeom prst="rect">
            <a:avLst/>
          </a:prstGeom>
        </p:spPr>
      </p:pic>
      <p:pic>
        <p:nvPicPr>
          <p:cNvPr id="119" name="picture 119"/>
          <p:cNvPicPr>
            <a:picLocks noChangeAspect="1"/>
          </p:cNvPicPr>
          <p:nvPr/>
        </p:nvPicPr>
        <p:blipFill>
          <a:blip r:embed="rId13"/>
          <a:stretch>
            <a:fillRect/>
          </a:stretch>
        </p:blipFill>
        <p:spPr>
          <a:xfrm rot="21600000">
            <a:off x="5062905" y="4710862"/>
            <a:ext cx="1631987" cy="268236"/>
          </a:xfrm>
          <a:prstGeom prst="rect">
            <a:avLst/>
          </a:prstGeom>
        </p:spPr>
      </p:pic>
      <p:pic>
        <p:nvPicPr>
          <p:cNvPr id="120" name="picture 120"/>
          <p:cNvPicPr>
            <a:picLocks noChangeAspect="1"/>
          </p:cNvPicPr>
          <p:nvPr/>
        </p:nvPicPr>
        <p:blipFill>
          <a:blip r:embed="rId14"/>
          <a:stretch>
            <a:fillRect/>
          </a:stretch>
        </p:blipFill>
        <p:spPr>
          <a:xfrm rot="21600000">
            <a:off x="504901" y="4712461"/>
            <a:ext cx="1482483" cy="264121"/>
          </a:xfrm>
          <a:prstGeom prst="rect">
            <a:avLst/>
          </a:prstGeom>
        </p:spPr>
      </p:pic>
      <p:pic>
        <p:nvPicPr>
          <p:cNvPr id="121" name="picture 121"/>
          <p:cNvPicPr>
            <a:picLocks noChangeAspect="1"/>
          </p:cNvPicPr>
          <p:nvPr/>
        </p:nvPicPr>
        <p:blipFill>
          <a:blip r:embed="rId15"/>
          <a:stretch>
            <a:fillRect/>
          </a:stretch>
        </p:blipFill>
        <p:spPr>
          <a:xfrm rot="21600000">
            <a:off x="2102459" y="4711547"/>
            <a:ext cx="1381950" cy="265493"/>
          </a:xfrm>
          <a:prstGeom prst="rect">
            <a:avLst/>
          </a:prstGeom>
        </p:spPr>
      </p:pic>
      <p:sp>
        <p:nvSpPr>
          <p:cNvPr id="122" name="textbox 122"/>
          <p:cNvSpPr/>
          <p:nvPr/>
        </p:nvSpPr>
        <p:spPr>
          <a:xfrm>
            <a:off x="536130" y="322491"/>
            <a:ext cx="1243964" cy="352425"/>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3000"/>
              </a:lnSpc>
            </a:pPr>
            <a:r>
              <a:rPr sz="2300" spc="10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研究设</a:t>
            </a:r>
            <a:r>
              <a:rPr sz="2300" spc="9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计</a:t>
            </a:r>
            <a:endParaRPr lang="en-US" altLang="en-US" sz="2300" dirty="0"/>
          </a:p>
        </p:txBody>
      </p:sp>
      <p:pic>
        <p:nvPicPr>
          <p:cNvPr id="123" name="picture 123"/>
          <p:cNvPicPr>
            <a:picLocks noChangeAspect="1"/>
          </p:cNvPicPr>
          <p:nvPr/>
        </p:nvPicPr>
        <p:blipFill>
          <a:blip r:embed="rId16"/>
          <a:stretch>
            <a:fillRect/>
          </a:stretch>
        </p:blipFill>
        <p:spPr>
          <a:xfrm rot="21600000">
            <a:off x="3534930" y="4739132"/>
            <a:ext cx="1505140" cy="217106"/>
          </a:xfrm>
          <a:prstGeom prst="rect">
            <a:avLst/>
          </a:prstGeom>
        </p:spPr>
      </p:pic>
      <p:pic>
        <p:nvPicPr>
          <p:cNvPr id="124" name="picture 124"/>
          <p:cNvPicPr>
            <a:picLocks noChangeAspect="1"/>
          </p:cNvPicPr>
          <p:nvPr/>
        </p:nvPicPr>
        <p:blipFill>
          <a:blip r:embed="rId17"/>
          <a:stretch>
            <a:fillRect/>
          </a:stretch>
        </p:blipFill>
        <p:spPr>
          <a:xfrm rot="21600000">
            <a:off x="11304358" y="3917734"/>
            <a:ext cx="391744" cy="214096"/>
          </a:xfrm>
          <a:prstGeom prst="rect">
            <a:avLst/>
          </a:prstGeom>
        </p:spPr>
      </p:pic>
      <p:pic>
        <p:nvPicPr>
          <p:cNvPr id="125" name="picture 125"/>
          <p:cNvPicPr>
            <a:picLocks noChangeAspect="1"/>
          </p:cNvPicPr>
          <p:nvPr/>
        </p:nvPicPr>
        <p:blipFill>
          <a:blip r:embed="rId18"/>
          <a:stretch>
            <a:fillRect/>
          </a:stretch>
        </p:blipFill>
        <p:spPr>
          <a:xfrm rot="21600000">
            <a:off x="528700" y="848944"/>
            <a:ext cx="589711" cy="38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6"/>
          <p:cNvPicPr>
            <a:picLocks noChangeAspect="1"/>
          </p:cNvPicPr>
          <p:nvPr/>
        </p:nvPicPr>
        <p:blipFill>
          <a:blip r:embed="rId1"/>
          <a:stretch>
            <a:fillRect/>
          </a:stretch>
        </p:blipFill>
        <p:spPr>
          <a:xfrm rot="21600000">
            <a:off x="5022291" y="1500924"/>
            <a:ext cx="7015784" cy="3630383"/>
          </a:xfrm>
          <a:prstGeom prst="rect">
            <a:avLst/>
          </a:prstGeom>
        </p:spPr>
      </p:pic>
      <p:pic>
        <p:nvPicPr>
          <p:cNvPr id="127" name="picture 127"/>
          <p:cNvPicPr>
            <a:picLocks noChangeAspect="1"/>
          </p:cNvPicPr>
          <p:nvPr/>
        </p:nvPicPr>
        <p:blipFill>
          <a:blip r:embed="rId2"/>
          <a:stretch>
            <a:fillRect/>
          </a:stretch>
        </p:blipFill>
        <p:spPr>
          <a:xfrm rot="21600000">
            <a:off x="322021" y="5614390"/>
            <a:ext cx="7467955" cy="230860"/>
          </a:xfrm>
          <a:prstGeom prst="rect">
            <a:avLst/>
          </a:prstGeom>
        </p:spPr>
      </p:pic>
      <p:pic>
        <p:nvPicPr>
          <p:cNvPr id="128" name="picture 128"/>
          <p:cNvPicPr>
            <a:picLocks noChangeAspect="1"/>
          </p:cNvPicPr>
          <p:nvPr/>
        </p:nvPicPr>
        <p:blipFill>
          <a:blip r:embed="rId3"/>
          <a:stretch>
            <a:fillRect/>
          </a:stretch>
        </p:blipFill>
        <p:spPr>
          <a:xfrm rot="21600000">
            <a:off x="573100" y="4242409"/>
            <a:ext cx="6619278" cy="232003"/>
          </a:xfrm>
          <a:prstGeom prst="rect">
            <a:avLst/>
          </a:prstGeom>
        </p:spPr>
      </p:pic>
      <p:pic>
        <p:nvPicPr>
          <p:cNvPr id="129" name="picture 129"/>
          <p:cNvPicPr>
            <a:picLocks noChangeAspect="1"/>
          </p:cNvPicPr>
          <p:nvPr/>
        </p:nvPicPr>
        <p:blipFill>
          <a:blip r:embed="rId4"/>
          <a:stretch>
            <a:fillRect/>
          </a:stretch>
        </p:blipFill>
        <p:spPr>
          <a:xfrm rot="21600000">
            <a:off x="324307" y="1842871"/>
            <a:ext cx="5447576" cy="231241"/>
          </a:xfrm>
          <a:prstGeom prst="rect">
            <a:avLst/>
          </a:prstGeom>
        </p:spPr>
      </p:pic>
      <p:pic>
        <p:nvPicPr>
          <p:cNvPr id="130" name="picture 130"/>
          <p:cNvPicPr>
            <a:picLocks noChangeAspect="1"/>
          </p:cNvPicPr>
          <p:nvPr/>
        </p:nvPicPr>
        <p:blipFill>
          <a:blip r:embed="rId5"/>
          <a:stretch>
            <a:fillRect/>
          </a:stretch>
        </p:blipFill>
        <p:spPr>
          <a:xfrm rot="21600000">
            <a:off x="324688" y="5956910"/>
            <a:ext cx="5411508" cy="232003"/>
          </a:xfrm>
          <a:prstGeom prst="rect">
            <a:avLst/>
          </a:prstGeom>
        </p:spPr>
      </p:pic>
      <p:pic>
        <p:nvPicPr>
          <p:cNvPr id="131" name="picture 131"/>
          <p:cNvPicPr>
            <a:picLocks noChangeAspect="1"/>
          </p:cNvPicPr>
          <p:nvPr/>
        </p:nvPicPr>
        <p:blipFill>
          <a:blip r:embed="rId6"/>
          <a:stretch>
            <a:fillRect/>
          </a:stretch>
        </p:blipFill>
        <p:spPr>
          <a:xfrm rot="21600000">
            <a:off x="320497" y="3556228"/>
            <a:ext cx="4912715" cy="231622"/>
          </a:xfrm>
          <a:prstGeom prst="rect">
            <a:avLst/>
          </a:prstGeom>
        </p:spPr>
      </p:pic>
      <p:pic>
        <p:nvPicPr>
          <p:cNvPr id="132" name="picture 132"/>
          <p:cNvPicPr>
            <a:picLocks noChangeAspect="1"/>
          </p:cNvPicPr>
          <p:nvPr/>
        </p:nvPicPr>
        <p:blipFill>
          <a:blip r:embed="rId7"/>
          <a:stretch>
            <a:fillRect/>
          </a:stretch>
        </p:blipFill>
        <p:spPr>
          <a:xfrm rot="21600000">
            <a:off x="2332672" y="3899700"/>
            <a:ext cx="4615293" cy="229527"/>
          </a:xfrm>
          <a:prstGeom prst="rect">
            <a:avLst/>
          </a:prstGeom>
        </p:spPr>
      </p:pic>
      <p:pic>
        <p:nvPicPr>
          <p:cNvPr id="133" name="picture 133"/>
          <p:cNvPicPr>
            <a:picLocks noChangeAspect="1"/>
          </p:cNvPicPr>
          <p:nvPr/>
        </p:nvPicPr>
        <p:blipFill>
          <a:blip r:embed="rId8"/>
          <a:stretch>
            <a:fillRect/>
          </a:stretch>
        </p:blipFill>
        <p:spPr>
          <a:xfrm rot="21600000">
            <a:off x="324878" y="4585500"/>
            <a:ext cx="4421352" cy="230289"/>
          </a:xfrm>
          <a:prstGeom prst="rect">
            <a:avLst/>
          </a:prstGeom>
        </p:spPr>
      </p:pic>
      <p:pic>
        <p:nvPicPr>
          <p:cNvPr id="134" name="picture 134"/>
          <p:cNvPicPr>
            <a:picLocks noChangeAspect="1"/>
          </p:cNvPicPr>
          <p:nvPr/>
        </p:nvPicPr>
        <p:blipFill>
          <a:blip r:embed="rId9"/>
          <a:stretch>
            <a:fillRect/>
          </a:stretch>
        </p:blipFill>
        <p:spPr>
          <a:xfrm rot="21600000">
            <a:off x="2372906" y="1500733"/>
            <a:ext cx="3248291" cy="238747"/>
          </a:xfrm>
          <a:prstGeom prst="rect">
            <a:avLst/>
          </a:prstGeom>
        </p:spPr>
      </p:pic>
      <p:pic>
        <p:nvPicPr>
          <p:cNvPr id="135" name="picture 135"/>
          <p:cNvPicPr>
            <a:picLocks noChangeAspect="1"/>
          </p:cNvPicPr>
          <p:nvPr/>
        </p:nvPicPr>
        <p:blipFill>
          <a:blip r:embed="rId10"/>
          <a:stretch>
            <a:fillRect/>
          </a:stretch>
        </p:blipFill>
        <p:spPr>
          <a:xfrm rot="21600000">
            <a:off x="898728" y="2528671"/>
            <a:ext cx="2642489" cy="228574"/>
          </a:xfrm>
          <a:prstGeom prst="rect">
            <a:avLst/>
          </a:prstGeom>
        </p:spPr>
      </p:pic>
      <p:pic>
        <p:nvPicPr>
          <p:cNvPr id="136" name="picture 136"/>
          <p:cNvPicPr>
            <a:picLocks noChangeAspect="1"/>
          </p:cNvPicPr>
          <p:nvPr/>
        </p:nvPicPr>
        <p:blipFill>
          <a:blip r:embed="rId11"/>
          <a:stretch>
            <a:fillRect/>
          </a:stretch>
        </p:blipFill>
        <p:spPr>
          <a:xfrm rot="21600000">
            <a:off x="10456164" y="329183"/>
            <a:ext cx="1322831" cy="371856"/>
          </a:xfrm>
          <a:prstGeom prst="rect">
            <a:avLst/>
          </a:prstGeom>
        </p:spPr>
      </p:pic>
      <p:pic>
        <p:nvPicPr>
          <p:cNvPr id="137" name="picture 137"/>
          <p:cNvPicPr>
            <a:picLocks noChangeAspect="1"/>
          </p:cNvPicPr>
          <p:nvPr/>
        </p:nvPicPr>
        <p:blipFill>
          <a:blip r:embed="rId12"/>
          <a:stretch>
            <a:fillRect/>
          </a:stretch>
        </p:blipFill>
        <p:spPr>
          <a:xfrm rot="21600000">
            <a:off x="1031252" y="2168626"/>
            <a:ext cx="1905711" cy="256653"/>
          </a:xfrm>
          <a:prstGeom prst="rect">
            <a:avLst/>
          </a:prstGeom>
        </p:spPr>
      </p:pic>
      <p:pic>
        <p:nvPicPr>
          <p:cNvPr id="138" name="picture 138"/>
          <p:cNvPicPr>
            <a:picLocks noChangeAspect="1"/>
          </p:cNvPicPr>
          <p:nvPr/>
        </p:nvPicPr>
        <p:blipFill>
          <a:blip r:embed="rId13"/>
          <a:stretch>
            <a:fillRect/>
          </a:stretch>
        </p:blipFill>
        <p:spPr>
          <a:xfrm rot="21600000">
            <a:off x="5753353" y="5956528"/>
            <a:ext cx="2041092" cy="230479"/>
          </a:xfrm>
          <a:prstGeom prst="rect">
            <a:avLst/>
          </a:prstGeom>
        </p:spPr>
      </p:pic>
      <p:pic>
        <p:nvPicPr>
          <p:cNvPr id="139" name="picture 139"/>
          <p:cNvPicPr>
            <a:picLocks noChangeAspect="1"/>
          </p:cNvPicPr>
          <p:nvPr/>
        </p:nvPicPr>
        <p:blipFill>
          <a:blip r:embed="rId14"/>
          <a:stretch>
            <a:fillRect/>
          </a:stretch>
        </p:blipFill>
        <p:spPr>
          <a:xfrm rot="21600000">
            <a:off x="326301" y="3901795"/>
            <a:ext cx="1926856" cy="229717"/>
          </a:xfrm>
          <a:prstGeom prst="rect">
            <a:avLst/>
          </a:prstGeom>
        </p:spPr>
      </p:pic>
      <p:pic>
        <p:nvPicPr>
          <p:cNvPr id="140" name="picture 140"/>
          <p:cNvPicPr>
            <a:picLocks noChangeAspect="1"/>
          </p:cNvPicPr>
          <p:nvPr/>
        </p:nvPicPr>
        <p:blipFill>
          <a:blip r:embed="rId15"/>
          <a:stretch>
            <a:fillRect/>
          </a:stretch>
        </p:blipFill>
        <p:spPr>
          <a:xfrm rot="21600000">
            <a:off x="3444252" y="2168626"/>
            <a:ext cx="1688236" cy="256653"/>
          </a:xfrm>
          <a:prstGeom prst="rect">
            <a:avLst/>
          </a:prstGeom>
        </p:spPr>
      </p:pic>
      <p:pic>
        <p:nvPicPr>
          <p:cNvPr id="141" name="picture 141"/>
          <p:cNvPicPr>
            <a:picLocks noChangeAspect="1"/>
          </p:cNvPicPr>
          <p:nvPr/>
        </p:nvPicPr>
        <p:blipFill>
          <a:blip r:embed="rId16"/>
          <a:stretch>
            <a:fillRect/>
          </a:stretch>
        </p:blipFill>
        <p:spPr>
          <a:xfrm rot="21600000">
            <a:off x="2585796" y="6299618"/>
            <a:ext cx="1812201" cy="230479"/>
          </a:xfrm>
          <a:prstGeom prst="rect">
            <a:avLst/>
          </a:prstGeom>
        </p:spPr>
      </p:pic>
      <p:pic>
        <p:nvPicPr>
          <p:cNvPr id="142" name="picture 142"/>
          <p:cNvPicPr>
            <a:picLocks noChangeAspect="1"/>
          </p:cNvPicPr>
          <p:nvPr/>
        </p:nvPicPr>
        <p:blipFill>
          <a:blip r:embed="rId17"/>
          <a:stretch>
            <a:fillRect/>
          </a:stretch>
        </p:blipFill>
        <p:spPr>
          <a:xfrm rot="21600000">
            <a:off x="322021" y="6300571"/>
            <a:ext cx="1821726" cy="228003"/>
          </a:xfrm>
          <a:prstGeom prst="rect">
            <a:avLst/>
          </a:prstGeom>
        </p:spPr>
      </p:pic>
      <p:pic>
        <p:nvPicPr>
          <p:cNvPr id="143" name="picture 143"/>
          <p:cNvPicPr>
            <a:picLocks noChangeAspect="1"/>
          </p:cNvPicPr>
          <p:nvPr/>
        </p:nvPicPr>
        <p:blipFill>
          <a:blip r:embed="rId18"/>
          <a:stretch>
            <a:fillRect/>
          </a:stretch>
        </p:blipFill>
        <p:spPr>
          <a:xfrm rot="21600000">
            <a:off x="3556647" y="2528100"/>
            <a:ext cx="1767179" cy="228574"/>
          </a:xfrm>
          <a:prstGeom prst="rect">
            <a:avLst/>
          </a:prstGeom>
        </p:spPr>
      </p:pic>
      <p:pic>
        <p:nvPicPr>
          <p:cNvPr id="144" name="picture 144"/>
          <p:cNvPicPr>
            <a:picLocks noChangeAspect="1"/>
          </p:cNvPicPr>
          <p:nvPr/>
        </p:nvPicPr>
        <p:blipFill>
          <a:blip r:embed="rId19"/>
          <a:stretch>
            <a:fillRect/>
          </a:stretch>
        </p:blipFill>
        <p:spPr>
          <a:xfrm rot="21600000">
            <a:off x="5852807" y="1825726"/>
            <a:ext cx="1547495" cy="256653"/>
          </a:xfrm>
          <a:prstGeom prst="rect">
            <a:avLst/>
          </a:prstGeom>
        </p:spPr>
      </p:pic>
      <p:pic>
        <p:nvPicPr>
          <p:cNvPr id="145" name="picture 145"/>
          <p:cNvPicPr>
            <a:picLocks noChangeAspect="1"/>
          </p:cNvPicPr>
          <p:nvPr/>
        </p:nvPicPr>
        <p:blipFill>
          <a:blip r:embed="rId20"/>
          <a:stretch>
            <a:fillRect/>
          </a:stretch>
        </p:blipFill>
        <p:spPr>
          <a:xfrm rot="21600000">
            <a:off x="5267007" y="3559085"/>
            <a:ext cx="1684197" cy="224574"/>
          </a:xfrm>
          <a:prstGeom prst="rect">
            <a:avLst/>
          </a:prstGeom>
        </p:spPr>
      </p:pic>
      <p:sp>
        <p:nvSpPr>
          <p:cNvPr id="146" name="textbox 146"/>
          <p:cNvSpPr/>
          <p:nvPr/>
        </p:nvSpPr>
        <p:spPr>
          <a:xfrm>
            <a:off x="536130" y="322491"/>
            <a:ext cx="1243964" cy="352425"/>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3000"/>
              </a:lnSpc>
            </a:pPr>
            <a:r>
              <a:rPr sz="2300" spc="10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研究设</a:t>
            </a:r>
            <a:r>
              <a:rPr sz="2300" spc="9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计</a:t>
            </a:r>
            <a:endParaRPr lang="en-US" altLang="en-US" sz="2300" dirty="0"/>
          </a:p>
        </p:txBody>
      </p:sp>
      <p:pic>
        <p:nvPicPr>
          <p:cNvPr id="147" name="picture 147"/>
          <p:cNvPicPr>
            <a:picLocks noChangeAspect="1"/>
          </p:cNvPicPr>
          <p:nvPr/>
        </p:nvPicPr>
        <p:blipFill>
          <a:blip r:embed="rId21"/>
          <a:stretch>
            <a:fillRect/>
          </a:stretch>
        </p:blipFill>
        <p:spPr>
          <a:xfrm rot="21600000">
            <a:off x="6248412" y="2168626"/>
            <a:ext cx="1302626" cy="256653"/>
          </a:xfrm>
          <a:prstGeom prst="rect">
            <a:avLst/>
          </a:prstGeom>
        </p:spPr>
      </p:pic>
      <p:pic>
        <p:nvPicPr>
          <p:cNvPr id="148" name="picture 148"/>
          <p:cNvPicPr>
            <a:picLocks noChangeAspect="1"/>
          </p:cNvPicPr>
          <p:nvPr/>
        </p:nvPicPr>
        <p:blipFill>
          <a:blip r:embed="rId22"/>
          <a:stretch>
            <a:fillRect/>
          </a:stretch>
        </p:blipFill>
        <p:spPr>
          <a:xfrm rot="21600000">
            <a:off x="321068" y="1138783"/>
            <a:ext cx="1439646" cy="227050"/>
          </a:xfrm>
          <a:prstGeom prst="rect">
            <a:avLst/>
          </a:prstGeom>
        </p:spPr>
      </p:pic>
      <p:pic>
        <p:nvPicPr>
          <p:cNvPr id="149" name="picture 149"/>
          <p:cNvPicPr>
            <a:picLocks noChangeAspect="1"/>
          </p:cNvPicPr>
          <p:nvPr/>
        </p:nvPicPr>
        <p:blipFill>
          <a:blip r:embed="rId23"/>
          <a:stretch>
            <a:fillRect/>
          </a:stretch>
        </p:blipFill>
        <p:spPr>
          <a:xfrm rot="21600000">
            <a:off x="327545" y="1499400"/>
            <a:ext cx="1183931" cy="240080"/>
          </a:xfrm>
          <a:prstGeom prst="rect">
            <a:avLst/>
          </a:prstGeom>
        </p:spPr>
      </p:pic>
      <p:pic>
        <p:nvPicPr>
          <p:cNvPr id="150" name="picture 150"/>
          <p:cNvPicPr>
            <a:picLocks noChangeAspect="1"/>
          </p:cNvPicPr>
          <p:nvPr/>
        </p:nvPicPr>
        <p:blipFill>
          <a:blip r:embed="rId24"/>
          <a:stretch>
            <a:fillRect/>
          </a:stretch>
        </p:blipFill>
        <p:spPr>
          <a:xfrm rot="21600000">
            <a:off x="322757" y="4928971"/>
            <a:ext cx="928814" cy="239509"/>
          </a:xfrm>
          <a:prstGeom prst="rect">
            <a:avLst/>
          </a:prstGeom>
        </p:spPr>
      </p:pic>
      <p:pic>
        <p:nvPicPr>
          <p:cNvPr id="151" name="picture 151"/>
          <p:cNvPicPr>
            <a:picLocks noChangeAspect="1"/>
          </p:cNvPicPr>
          <p:nvPr/>
        </p:nvPicPr>
        <p:blipFill>
          <a:blip r:embed="rId25"/>
          <a:stretch>
            <a:fillRect/>
          </a:stretch>
        </p:blipFill>
        <p:spPr>
          <a:xfrm rot="21600000">
            <a:off x="1635899" y="1501686"/>
            <a:ext cx="706792" cy="237794"/>
          </a:xfrm>
          <a:prstGeom prst="rect">
            <a:avLst/>
          </a:prstGeom>
        </p:spPr>
      </p:pic>
      <p:pic>
        <p:nvPicPr>
          <p:cNvPr id="152" name="picture 152"/>
          <p:cNvPicPr>
            <a:picLocks noChangeAspect="1"/>
          </p:cNvPicPr>
          <p:nvPr/>
        </p:nvPicPr>
        <p:blipFill>
          <a:blip r:embed="rId26"/>
          <a:stretch>
            <a:fillRect/>
          </a:stretch>
        </p:blipFill>
        <p:spPr>
          <a:xfrm rot="21600000">
            <a:off x="699541" y="2870619"/>
            <a:ext cx="691921" cy="230479"/>
          </a:xfrm>
          <a:prstGeom prst="rect">
            <a:avLst/>
          </a:prstGeom>
        </p:spPr>
      </p:pic>
      <p:pic>
        <p:nvPicPr>
          <p:cNvPr id="153" name="picture 153"/>
          <p:cNvPicPr>
            <a:picLocks noChangeAspect="1"/>
          </p:cNvPicPr>
          <p:nvPr/>
        </p:nvPicPr>
        <p:blipFill>
          <a:blip r:embed="rId27"/>
          <a:stretch>
            <a:fillRect/>
          </a:stretch>
        </p:blipFill>
        <p:spPr>
          <a:xfrm rot="21600000">
            <a:off x="4482871" y="6299618"/>
            <a:ext cx="691921" cy="230479"/>
          </a:xfrm>
          <a:prstGeom prst="rect">
            <a:avLst/>
          </a:prstGeom>
        </p:spPr>
      </p:pic>
      <p:pic>
        <p:nvPicPr>
          <p:cNvPr id="154" name="picture 154"/>
          <p:cNvPicPr>
            <a:picLocks noChangeAspect="1"/>
          </p:cNvPicPr>
          <p:nvPr/>
        </p:nvPicPr>
        <p:blipFill>
          <a:blip r:embed="rId28"/>
          <a:stretch>
            <a:fillRect/>
          </a:stretch>
        </p:blipFill>
        <p:spPr>
          <a:xfrm rot="21600000">
            <a:off x="5152466" y="2209317"/>
            <a:ext cx="588669" cy="215963"/>
          </a:xfrm>
          <a:prstGeom prst="rect">
            <a:avLst/>
          </a:prstGeom>
        </p:spPr>
      </p:pic>
      <p:pic>
        <p:nvPicPr>
          <p:cNvPr id="155" name="picture 155"/>
          <p:cNvPicPr>
            <a:picLocks noChangeAspect="1"/>
          </p:cNvPicPr>
          <p:nvPr/>
        </p:nvPicPr>
        <p:blipFill>
          <a:blip r:embed="rId29"/>
          <a:stretch>
            <a:fillRect/>
          </a:stretch>
        </p:blipFill>
        <p:spPr>
          <a:xfrm rot="21600000">
            <a:off x="1336446" y="4952517"/>
            <a:ext cx="564286" cy="215963"/>
          </a:xfrm>
          <a:prstGeom prst="rect">
            <a:avLst/>
          </a:prstGeom>
        </p:spPr>
      </p:pic>
      <p:pic>
        <p:nvPicPr>
          <p:cNvPr id="156" name="picture 156"/>
          <p:cNvPicPr>
            <a:picLocks noChangeAspect="1"/>
          </p:cNvPicPr>
          <p:nvPr/>
        </p:nvPicPr>
        <p:blipFill>
          <a:blip r:embed="rId30"/>
          <a:stretch>
            <a:fillRect/>
          </a:stretch>
        </p:blipFill>
        <p:spPr>
          <a:xfrm rot="21600000">
            <a:off x="6982142" y="3923830"/>
            <a:ext cx="561949" cy="187490"/>
          </a:xfrm>
          <a:prstGeom prst="rect">
            <a:avLst/>
          </a:prstGeom>
        </p:spPr>
      </p:pic>
      <p:pic>
        <p:nvPicPr>
          <p:cNvPr id="157" name="picture 157"/>
          <p:cNvPicPr>
            <a:picLocks noChangeAspect="1"/>
          </p:cNvPicPr>
          <p:nvPr/>
        </p:nvPicPr>
        <p:blipFill>
          <a:blip r:embed="rId30"/>
          <a:stretch>
            <a:fillRect/>
          </a:stretch>
        </p:blipFill>
        <p:spPr>
          <a:xfrm rot="21600000">
            <a:off x="6982142" y="3580930"/>
            <a:ext cx="561949" cy="187490"/>
          </a:xfrm>
          <a:prstGeom prst="rect">
            <a:avLst/>
          </a:prstGeom>
        </p:spPr>
      </p:pic>
      <p:pic>
        <p:nvPicPr>
          <p:cNvPr id="158" name="picture 158"/>
          <p:cNvPicPr>
            <a:picLocks noChangeAspect="1"/>
          </p:cNvPicPr>
          <p:nvPr/>
        </p:nvPicPr>
        <p:blipFill>
          <a:blip r:embed="rId31"/>
          <a:stretch>
            <a:fillRect/>
          </a:stretch>
        </p:blipFill>
        <p:spPr>
          <a:xfrm rot="21600000">
            <a:off x="317271" y="2552217"/>
            <a:ext cx="354647" cy="215963"/>
          </a:xfrm>
          <a:prstGeom prst="rect">
            <a:avLst/>
          </a:prstGeom>
        </p:spPr>
      </p:pic>
      <p:pic>
        <p:nvPicPr>
          <p:cNvPr id="159" name="picture 159"/>
          <p:cNvPicPr>
            <a:picLocks noChangeAspect="1"/>
          </p:cNvPicPr>
          <p:nvPr/>
        </p:nvPicPr>
        <p:blipFill>
          <a:blip r:embed="rId32"/>
          <a:stretch>
            <a:fillRect/>
          </a:stretch>
        </p:blipFill>
        <p:spPr>
          <a:xfrm rot="21600000">
            <a:off x="326974" y="2871571"/>
            <a:ext cx="287693" cy="227241"/>
          </a:xfrm>
          <a:prstGeom prst="rect">
            <a:avLst/>
          </a:prstGeom>
        </p:spPr>
      </p:pic>
      <p:pic>
        <p:nvPicPr>
          <p:cNvPr id="160" name="picture 160"/>
          <p:cNvPicPr>
            <a:picLocks noChangeAspect="1"/>
          </p:cNvPicPr>
          <p:nvPr/>
        </p:nvPicPr>
        <p:blipFill>
          <a:blip r:embed="rId33"/>
          <a:stretch>
            <a:fillRect/>
          </a:stretch>
        </p:blipFill>
        <p:spPr>
          <a:xfrm rot="21600000">
            <a:off x="2227783" y="6325425"/>
            <a:ext cx="338505" cy="184150"/>
          </a:xfrm>
          <a:prstGeom prst="rect">
            <a:avLst/>
          </a:prstGeom>
        </p:spPr>
      </p:pic>
      <p:pic>
        <p:nvPicPr>
          <p:cNvPr id="161" name="picture 161"/>
          <p:cNvPicPr>
            <a:picLocks noChangeAspect="1"/>
          </p:cNvPicPr>
          <p:nvPr/>
        </p:nvPicPr>
        <p:blipFill>
          <a:blip r:embed="rId34"/>
          <a:stretch>
            <a:fillRect/>
          </a:stretch>
        </p:blipFill>
        <p:spPr>
          <a:xfrm rot="21600000">
            <a:off x="318858" y="2209317"/>
            <a:ext cx="207657" cy="215963"/>
          </a:xfrm>
          <a:prstGeom prst="rect">
            <a:avLst/>
          </a:prstGeom>
        </p:spPr>
      </p:pic>
      <p:pic>
        <p:nvPicPr>
          <p:cNvPr id="162" name="picture 162"/>
          <p:cNvPicPr>
            <a:picLocks noChangeAspect="1"/>
          </p:cNvPicPr>
          <p:nvPr/>
        </p:nvPicPr>
        <p:blipFill>
          <a:blip r:embed="rId35"/>
          <a:stretch>
            <a:fillRect/>
          </a:stretch>
        </p:blipFill>
        <p:spPr>
          <a:xfrm rot="21600000">
            <a:off x="4775110" y="4610925"/>
            <a:ext cx="229146" cy="184988"/>
          </a:xfrm>
          <a:prstGeom prst="rect">
            <a:avLst/>
          </a:prstGeom>
        </p:spPr>
      </p:pic>
      <p:pic>
        <p:nvPicPr>
          <p:cNvPr id="163" name="picture 163"/>
          <p:cNvPicPr>
            <a:picLocks noChangeAspect="1"/>
          </p:cNvPicPr>
          <p:nvPr/>
        </p:nvPicPr>
        <p:blipFill>
          <a:blip r:embed="rId36"/>
          <a:stretch>
            <a:fillRect/>
          </a:stretch>
        </p:blipFill>
        <p:spPr>
          <a:xfrm rot="21600000">
            <a:off x="326301" y="4268025"/>
            <a:ext cx="227241" cy="184988"/>
          </a:xfrm>
          <a:prstGeom prst="rect">
            <a:avLst/>
          </a:prstGeom>
        </p:spPr>
      </p:pic>
      <p:pic>
        <p:nvPicPr>
          <p:cNvPr id="164" name="picture 164"/>
          <p:cNvPicPr>
            <a:picLocks noChangeAspect="1"/>
          </p:cNvPicPr>
          <p:nvPr/>
        </p:nvPicPr>
        <p:blipFill>
          <a:blip r:embed="rId37"/>
          <a:stretch>
            <a:fillRect/>
          </a:stretch>
        </p:blipFill>
        <p:spPr>
          <a:xfrm rot="21600000">
            <a:off x="5587910" y="2553525"/>
            <a:ext cx="226605" cy="184988"/>
          </a:xfrm>
          <a:prstGeom prst="rect">
            <a:avLst/>
          </a:prstGeom>
        </p:spPr>
      </p:pic>
      <p:pic>
        <p:nvPicPr>
          <p:cNvPr id="165" name="picture 165"/>
          <p:cNvPicPr>
            <a:picLocks noChangeAspect="1"/>
          </p:cNvPicPr>
          <p:nvPr/>
        </p:nvPicPr>
        <p:blipFill>
          <a:blip r:embed="rId38"/>
          <a:stretch>
            <a:fillRect/>
          </a:stretch>
        </p:blipFill>
        <p:spPr>
          <a:xfrm rot="21600000">
            <a:off x="5869698" y="1527060"/>
            <a:ext cx="180238" cy="180149"/>
          </a:xfrm>
          <a:prstGeom prst="rect">
            <a:avLst/>
          </a:prstGeom>
        </p:spPr>
      </p:pic>
      <p:pic>
        <p:nvPicPr>
          <p:cNvPr id="166" name="picture 166"/>
          <p:cNvPicPr>
            <a:picLocks noChangeAspect="1"/>
          </p:cNvPicPr>
          <p:nvPr/>
        </p:nvPicPr>
        <p:blipFill>
          <a:blip r:embed="rId39"/>
          <a:stretch>
            <a:fillRect/>
          </a:stretch>
        </p:blipFill>
        <p:spPr>
          <a:xfrm rot="21600000">
            <a:off x="528700" y="848944"/>
            <a:ext cx="589711" cy="38100"/>
          </a:xfrm>
          <a:prstGeom prst="rect">
            <a:avLst/>
          </a:prstGeom>
        </p:spPr>
      </p:pic>
      <p:pic>
        <p:nvPicPr>
          <p:cNvPr id="167" name="picture 167"/>
          <p:cNvPicPr>
            <a:picLocks noChangeAspect="1"/>
          </p:cNvPicPr>
          <p:nvPr/>
        </p:nvPicPr>
        <p:blipFill>
          <a:blip r:embed="rId40"/>
          <a:stretch>
            <a:fillRect/>
          </a:stretch>
        </p:blipFill>
        <p:spPr>
          <a:xfrm rot="21600000">
            <a:off x="5381066" y="2578773"/>
            <a:ext cx="144373" cy="143611"/>
          </a:xfrm>
          <a:prstGeom prst="rect">
            <a:avLst/>
          </a:prstGeom>
        </p:spPr>
      </p:pic>
      <p:pic>
        <p:nvPicPr>
          <p:cNvPr id="168" name="picture 168"/>
          <p:cNvPicPr>
            <a:picLocks noChangeAspect="1"/>
          </p:cNvPicPr>
          <p:nvPr/>
        </p:nvPicPr>
        <p:blipFill>
          <a:blip r:embed="rId40"/>
          <a:stretch>
            <a:fillRect/>
          </a:stretch>
        </p:blipFill>
        <p:spPr>
          <a:xfrm rot="21600000">
            <a:off x="7455610" y="1892973"/>
            <a:ext cx="144373" cy="143611"/>
          </a:xfrm>
          <a:prstGeom prst="rect">
            <a:avLst/>
          </a:prstGeom>
        </p:spPr>
      </p:pic>
      <p:pic>
        <p:nvPicPr>
          <p:cNvPr id="169" name="picture 169"/>
          <p:cNvPicPr>
            <a:picLocks noChangeAspect="1"/>
          </p:cNvPicPr>
          <p:nvPr/>
        </p:nvPicPr>
        <p:blipFill>
          <a:blip r:embed="rId41"/>
          <a:stretch>
            <a:fillRect/>
          </a:stretch>
        </p:blipFill>
        <p:spPr>
          <a:xfrm rot="21600000">
            <a:off x="5758510" y="2171865"/>
            <a:ext cx="122847" cy="117131"/>
          </a:xfrm>
          <a:prstGeom prst="rect">
            <a:avLst/>
          </a:prstGeom>
        </p:spPr>
      </p:pic>
      <p:pic>
        <p:nvPicPr>
          <p:cNvPr id="170" name="picture 170"/>
          <p:cNvPicPr>
            <a:picLocks noChangeAspect="1"/>
          </p:cNvPicPr>
          <p:nvPr/>
        </p:nvPicPr>
        <p:blipFill>
          <a:blip r:embed="rId41"/>
          <a:stretch>
            <a:fillRect/>
          </a:stretch>
        </p:blipFill>
        <p:spPr>
          <a:xfrm rot="21600000">
            <a:off x="2954350" y="2171865"/>
            <a:ext cx="122847" cy="117131"/>
          </a:xfrm>
          <a:prstGeom prst="rect">
            <a:avLst/>
          </a:prstGeom>
        </p:spPr>
      </p:pic>
      <p:pic>
        <p:nvPicPr>
          <p:cNvPr id="171" name="picture 171"/>
          <p:cNvPicPr>
            <a:picLocks noChangeAspect="1"/>
          </p:cNvPicPr>
          <p:nvPr/>
        </p:nvPicPr>
        <p:blipFill>
          <a:blip r:embed="rId42"/>
          <a:stretch>
            <a:fillRect/>
          </a:stretch>
        </p:blipFill>
        <p:spPr>
          <a:xfrm rot="21600000">
            <a:off x="542620" y="2171865"/>
            <a:ext cx="122847" cy="117131"/>
          </a:xfrm>
          <a:prstGeom prst="rect">
            <a:avLst/>
          </a:prstGeom>
        </p:spPr>
      </p:pic>
      <p:pic>
        <p:nvPicPr>
          <p:cNvPr id="172" name="picture 172"/>
          <p:cNvPicPr>
            <a:picLocks noChangeAspect="1"/>
          </p:cNvPicPr>
          <p:nvPr/>
        </p:nvPicPr>
        <p:blipFill>
          <a:blip r:embed="rId41"/>
          <a:stretch>
            <a:fillRect/>
          </a:stretch>
        </p:blipFill>
        <p:spPr>
          <a:xfrm rot="21600000">
            <a:off x="689305" y="2514765"/>
            <a:ext cx="122847" cy="117131"/>
          </a:xfrm>
          <a:prstGeom prst="rect">
            <a:avLst/>
          </a:prstGeom>
        </p:spPr>
      </p:pic>
      <p:pic>
        <p:nvPicPr>
          <p:cNvPr id="173" name="picture 173"/>
          <p:cNvPicPr>
            <a:picLocks noChangeAspect="1"/>
          </p:cNvPicPr>
          <p:nvPr/>
        </p:nvPicPr>
        <p:blipFill>
          <a:blip r:embed="rId43"/>
          <a:stretch>
            <a:fillRect/>
          </a:stretch>
        </p:blipFill>
        <p:spPr>
          <a:xfrm rot="21600000">
            <a:off x="6100457" y="1589316"/>
            <a:ext cx="147802" cy="65316"/>
          </a:xfrm>
          <a:prstGeom prst="rect">
            <a:avLst/>
          </a:prstGeom>
        </p:spPr>
      </p:pic>
      <p:pic>
        <p:nvPicPr>
          <p:cNvPr id="174" name="picture 174"/>
          <p:cNvPicPr>
            <a:picLocks noChangeAspect="1"/>
          </p:cNvPicPr>
          <p:nvPr/>
        </p:nvPicPr>
        <p:blipFill>
          <a:blip r:embed="rId44"/>
          <a:stretch>
            <a:fillRect/>
          </a:stretch>
        </p:blipFill>
        <p:spPr>
          <a:xfrm rot="21600000">
            <a:off x="5673737" y="1589316"/>
            <a:ext cx="147802" cy="65316"/>
          </a:xfrm>
          <a:prstGeom prst="rect">
            <a:avLst/>
          </a:prstGeom>
        </p:spPr>
      </p:pic>
      <p:pic>
        <p:nvPicPr>
          <p:cNvPr id="175" name="picture 175"/>
          <p:cNvPicPr>
            <a:picLocks noChangeAspect="1"/>
          </p:cNvPicPr>
          <p:nvPr/>
        </p:nvPicPr>
        <p:blipFill>
          <a:blip r:embed="rId45"/>
          <a:stretch>
            <a:fillRect/>
          </a:stretch>
        </p:blipFill>
        <p:spPr>
          <a:xfrm rot="21600000">
            <a:off x="5982220" y="2309977"/>
            <a:ext cx="71221" cy="99605"/>
          </a:xfrm>
          <a:prstGeom prst="rect">
            <a:avLst/>
          </a:prstGeom>
        </p:spPr>
      </p:pic>
      <p:pic>
        <p:nvPicPr>
          <p:cNvPr id="176" name="picture 176"/>
          <p:cNvPicPr>
            <a:picLocks noChangeAspect="1"/>
          </p:cNvPicPr>
          <p:nvPr/>
        </p:nvPicPr>
        <p:blipFill>
          <a:blip r:embed="rId45"/>
          <a:stretch>
            <a:fillRect/>
          </a:stretch>
        </p:blipFill>
        <p:spPr>
          <a:xfrm rot="21600000">
            <a:off x="765695" y="2309977"/>
            <a:ext cx="71221" cy="99605"/>
          </a:xfrm>
          <a:prstGeom prst="rect">
            <a:avLst/>
          </a:prstGeom>
        </p:spPr>
      </p:pic>
      <p:pic>
        <p:nvPicPr>
          <p:cNvPr id="177" name="picture 177"/>
          <p:cNvPicPr>
            <a:picLocks noChangeAspect="1"/>
          </p:cNvPicPr>
          <p:nvPr/>
        </p:nvPicPr>
        <p:blipFill>
          <a:blip r:embed="rId46"/>
          <a:stretch>
            <a:fillRect/>
          </a:stretch>
        </p:blipFill>
        <p:spPr>
          <a:xfrm rot="21600000">
            <a:off x="3178060" y="2309977"/>
            <a:ext cx="71221" cy="996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178"/>
          <p:cNvPicPr>
            <a:picLocks noChangeAspect="1"/>
          </p:cNvPicPr>
          <p:nvPr/>
        </p:nvPicPr>
        <p:blipFill>
          <a:blip r:embed="rId1"/>
          <a:stretch>
            <a:fillRect/>
          </a:stretch>
        </p:blipFill>
        <p:spPr>
          <a:xfrm rot="21600000">
            <a:off x="7981950" y="1994153"/>
            <a:ext cx="3989831" cy="3311652"/>
          </a:xfrm>
          <a:prstGeom prst="rect">
            <a:avLst/>
          </a:prstGeom>
        </p:spPr>
      </p:pic>
      <p:sp>
        <p:nvSpPr>
          <p:cNvPr id="179" name="textbox 179"/>
          <p:cNvSpPr/>
          <p:nvPr/>
        </p:nvSpPr>
        <p:spPr>
          <a:xfrm>
            <a:off x="329190" y="1567275"/>
            <a:ext cx="7832725" cy="4931409"/>
          </a:xfrm>
          <a:prstGeom prst="rect">
            <a:avLst/>
          </a:prstGeom>
        </p:spPr>
        <p:txBody>
          <a:bodyPr vert="horz" wrap="square" lIns="0" tIns="0" rIns="0" bIns="0"/>
          <a:lstStyle/>
          <a:p>
            <a:pPr algn="l" rtl="0" eaLnBrk="0">
              <a:lnSpc>
                <a:spcPct val="90000"/>
              </a:lnSpc>
            </a:pPr>
            <a:endParaRPr lang="en-US" altLang="en-US" sz="100" dirty="0"/>
          </a:p>
          <a:p>
            <a:pPr marL="15875" algn="l" rtl="0" eaLnBrk="0">
              <a:lnSpc>
                <a:spcPct val="96000"/>
              </a:lnSpc>
            </a:pP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身体活动包括日</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常活动和体育锻炼。</a:t>
            </a:r>
            <a:endParaRPr lang="en-US" altLang="en-US" sz="1700" dirty="0"/>
          </a:p>
          <a:p>
            <a:pPr marL="16510" algn="l" rtl="0" eaLnBrk="0">
              <a:lnSpc>
                <a:spcPct val="96000"/>
              </a:lnSpc>
              <a:spcBef>
                <a:spcPts val="1095"/>
              </a:spcBef>
            </a:pP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参与者随机选择来回答关于身体活动的问题</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问卷将身体活动强度分为高</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中、</a:t>
            </a:r>
            <a:endParaRPr lang="en-US" altLang="en-US" sz="1700" dirty="0"/>
          </a:p>
          <a:p>
            <a:pPr marL="13335" algn="l" rtl="0" eaLnBrk="0">
              <a:lnSpc>
                <a:spcPct val="88000"/>
              </a:lnSpc>
              <a:spcBef>
                <a:spcPts val="1095"/>
              </a:spcBef>
            </a:pP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低三个运动强度</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b="1"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高强度身体活动</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包括类似于搬运重物</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、挖地</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、耕作</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、有氧运</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动</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a:p>
            <a:pPr marL="13970" algn="l" rtl="0" eaLnBrk="0">
              <a:lnSpc>
                <a:spcPts val="3060"/>
              </a:lnSpc>
            </a:pP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快速骑车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、骑车载货等非常消耗体力的激烈体力活动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b="1"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中等强度身体</a:t>
            </a:r>
            <a:r>
              <a:rPr sz="1700" b="1"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活动</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包括搬</a:t>
            </a:r>
            <a:endParaRPr lang="en-US" altLang="en-US" sz="1700" dirty="0"/>
          </a:p>
          <a:p>
            <a:pPr marL="15240" algn="l" rtl="0" eaLnBrk="0">
              <a:lnSpc>
                <a:spcPct val="97000"/>
              </a:lnSpc>
              <a:spcBef>
                <a:spcPts val="1265"/>
              </a:spcBef>
            </a:pP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运轻便的东西</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、以常规速度骑自行车</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、拖地</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、打太极拳</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、疾走等中度体力活动</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a:p>
            <a:pPr marL="13335" algn="l" rtl="0" eaLnBrk="0">
              <a:lnSpc>
                <a:spcPct val="96000"/>
              </a:lnSpc>
              <a:spcBef>
                <a:spcPts val="1090"/>
              </a:spcBef>
            </a:pPr>
            <a:r>
              <a:rPr sz="1700" b="1"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低等运动强度身体活动</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包括步行工作，</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在家中，</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从一个地方到另一个地方，</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以及</a:t>
            </a:r>
            <a:endParaRPr lang="en-US" altLang="en-US" sz="1700" dirty="0"/>
          </a:p>
          <a:p>
            <a:pPr marL="14605" algn="l" rtl="0" eaLnBrk="0">
              <a:lnSpc>
                <a:spcPct val="96000"/>
              </a:lnSpc>
              <a:spcBef>
                <a:spcPts val="1105"/>
              </a:spcBef>
            </a:pP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娱乐，</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锻炼或休闲的目的进行的活动</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a:p>
            <a:pPr marL="12700" algn="l" rtl="0" eaLnBrk="0">
              <a:lnSpc>
                <a:spcPct val="88000"/>
              </a:lnSpc>
              <a:spcBef>
                <a:spcPts val="1090"/>
              </a:spcBef>
            </a:pP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对于每个</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强度级别都评估了参与者进行至少10分钟活动的天数和每天活动的持续</a:t>
            </a:r>
            <a:endParaRPr lang="en-US" altLang="en-US" sz="1700" dirty="0"/>
          </a:p>
          <a:p>
            <a:pPr marL="14605" indent="13335" algn="l" rtl="0" eaLnBrk="0">
              <a:lnSpc>
                <a:spcPct val="149000"/>
              </a:lnSpc>
              <a:spcBef>
                <a:spcPts val="30"/>
              </a:spcBef>
            </a:pP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时间一周身体活动能量消耗=身体活动强度</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MET</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×每天活动时间×一</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周活动</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天数</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(其中</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MET=</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MET</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n</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hn</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h</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即可估算出一周的身体活动能量消耗[1]。</a:t>
            </a:r>
            <a:endParaRPr lang="en-US" altLang="en-US" sz="1700" dirty="0"/>
          </a:p>
          <a:p>
            <a:pPr marL="30480" indent="-12700" algn="l" rtl="0" eaLnBrk="0">
              <a:lnSpc>
                <a:spcPct val="150000"/>
              </a:lnSpc>
              <a:spcBef>
                <a:spcPts val="130"/>
              </a:spcBef>
              <a:tabLst>
                <a:tab pos="156845" algn="l"/>
              </a:tabLst>
            </a:pP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然后依据国际体力活动量表</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(I</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PAQ</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评判标准，</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将老年人体力活动水平分为低</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(小于</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600</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METs</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/周)</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中</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(600</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3</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000</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METs</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/周)</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、高</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(大于</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3</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000</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M</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ETs</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/周)</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3种强度</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(曹若凡，</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2020)</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p:txBody>
      </p:sp>
      <p:pic>
        <p:nvPicPr>
          <p:cNvPr id="180" name="picture 180"/>
          <p:cNvPicPr>
            <a:picLocks noChangeAspect="1"/>
          </p:cNvPicPr>
          <p:nvPr/>
        </p:nvPicPr>
        <p:blipFill>
          <a:blip r:embed="rId2"/>
          <a:stretch>
            <a:fillRect/>
          </a:stretch>
        </p:blipFill>
        <p:spPr>
          <a:xfrm rot="21600000">
            <a:off x="321284" y="1126337"/>
            <a:ext cx="5410694" cy="266636"/>
          </a:xfrm>
          <a:prstGeom prst="rect">
            <a:avLst/>
          </a:prstGeom>
        </p:spPr>
      </p:pic>
      <p:pic>
        <p:nvPicPr>
          <p:cNvPr id="181" name="picture 181"/>
          <p:cNvPicPr>
            <a:picLocks noChangeAspect="1"/>
          </p:cNvPicPr>
          <p:nvPr/>
        </p:nvPicPr>
        <p:blipFill>
          <a:blip r:embed="rId3"/>
          <a:stretch>
            <a:fillRect/>
          </a:stretch>
        </p:blipFill>
        <p:spPr>
          <a:xfrm rot="21600000">
            <a:off x="10456164" y="329183"/>
            <a:ext cx="1322831" cy="371856"/>
          </a:xfrm>
          <a:prstGeom prst="rect">
            <a:avLst/>
          </a:prstGeom>
        </p:spPr>
      </p:pic>
      <p:sp>
        <p:nvSpPr>
          <p:cNvPr id="182" name="textbox 182"/>
          <p:cNvSpPr/>
          <p:nvPr/>
        </p:nvSpPr>
        <p:spPr>
          <a:xfrm>
            <a:off x="536130" y="322491"/>
            <a:ext cx="1243964" cy="352425"/>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3000"/>
              </a:lnSpc>
            </a:pPr>
            <a:r>
              <a:rPr sz="2300" spc="10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研究设</a:t>
            </a:r>
            <a:r>
              <a:rPr sz="2300" spc="9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计</a:t>
            </a:r>
            <a:endParaRPr lang="en-US" altLang="en-US" sz="2300" dirty="0"/>
          </a:p>
        </p:txBody>
      </p:sp>
      <p:pic>
        <p:nvPicPr>
          <p:cNvPr id="183" name="picture 183"/>
          <p:cNvPicPr>
            <a:picLocks noChangeAspect="1"/>
          </p:cNvPicPr>
          <p:nvPr/>
        </p:nvPicPr>
        <p:blipFill>
          <a:blip r:embed="rId4"/>
          <a:stretch>
            <a:fillRect/>
          </a:stretch>
        </p:blipFill>
        <p:spPr>
          <a:xfrm rot="21600000">
            <a:off x="528700" y="848944"/>
            <a:ext cx="589711" cy="38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picture 184"/>
          <p:cNvPicPr>
            <a:picLocks noChangeAspect="1"/>
          </p:cNvPicPr>
          <p:nvPr/>
        </p:nvPicPr>
        <p:blipFill>
          <a:blip r:embed="rId1"/>
          <a:stretch>
            <a:fillRect/>
          </a:stretch>
        </p:blipFill>
        <p:spPr>
          <a:xfrm rot="21600000">
            <a:off x="603554" y="3474466"/>
            <a:ext cx="11243754" cy="288924"/>
          </a:xfrm>
          <a:prstGeom prst="rect">
            <a:avLst/>
          </a:prstGeom>
        </p:spPr>
      </p:pic>
      <p:sp>
        <p:nvSpPr>
          <p:cNvPr id="185" name="textbox 185"/>
          <p:cNvSpPr/>
          <p:nvPr/>
        </p:nvSpPr>
        <p:spPr>
          <a:xfrm>
            <a:off x="589254" y="5906617"/>
            <a:ext cx="9410700" cy="313690"/>
          </a:xfrm>
          <a:prstGeom prst="rect">
            <a:avLst/>
          </a:prstGeom>
        </p:spPr>
        <p:txBody>
          <a:bodyPr vert="horz" wrap="square" lIns="0" tIns="0" rIns="0" bIns="0"/>
          <a:lstStyle/>
          <a:p>
            <a:pPr algn="l" rtl="0" eaLnBrk="0">
              <a:lnSpc>
                <a:spcPct val="83000"/>
              </a:lnSpc>
            </a:pPr>
            <a:endParaRPr lang="en-US" altLang="en-US" sz="100" dirty="0"/>
          </a:p>
          <a:p>
            <a:pPr marL="1043940" algn="l" rtl="0" eaLnBrk="0">
              <a:lnSpc>
                <a:spcPts val="2060"/>
              </a:lnSpc>
              <a:tabLst>
                <a:tab pos="1188085" algn="l"/>
              </a:tabLst>
            </a:pP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ln w="3175"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总结研究得出的结论，</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ln w="3175"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突出研究的贡献和不足之处，</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ln w="3175"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提出未来研究的方向和建议。</a:t>
            </a:r>
            <a:endParaRPr lang="en-US" altLang="en-US" sz="1700" dirty="0"/>
          </a:p>
        </p:txBody>
      </p:sp>
      <p:pic>
        <p:nvPicPr>
          <p:cNvPr id="186" name="picture 186"/>
          <p:cNvPicPr>
            <a:picLocks noChangeAspect="1"/>
          </p:cNvPicPr>
          <p:nvPr/>
        </p:nvPicPr>
        <p:blipFill>
          <a:blip r:embed="rId2"/>
          <a:stretch>
            <a:fillRect/>
          </a:stretch>
        </p:blipFill>
        <p:spPr>
          <a:xfrm rot="21600000">
            <a:off x="601954" y="5922721"/>
            <a:ext cx="1031100" cy="263436"/>
          </a:xfrm>
          <a:prstGeom prst="rect">
            <a:avLst/>
          </a:prstGeom>
        </p:spPr>
      </p:pic>
      <p:sp>
        <p:nvSpPr>
          <p:cNvPr id="187" name="textbox 187"/>
          <p:cNvSpPr/>
          <p:nvPr/>
        </p:nvSpPr>
        <p:spPr>
          <a:xfrm>
            <a:off x="589254" y="5083657"/>
            <a:ext cx="8035290" cy="316865"/>
          </a:xfrm>
          <a:prstGeom prst="rect">
            <a:avLst/>
          </a:prstGeom>
        </p:spPr>
        <p:txBody>
          <a:bodyPr vert="horz" wrap="square" lIns="0" tIns="0" rIns="0" bIns="0"/>
          <a:lstStyle/>
          <a:p>
            <a:pPr algn="l" rtl="0" eaLnBrk="0">
              <a:lnSpc>
                <a:spcPct val="83000"/>
              </a:lnSpc>
            </a:pPr>
            <a:endParaRPr lang="en-US" altLang="en-US" sz="100" dirty="0"/>
          </a:p>
          <a:p>
            <a:pPr marL="2419350" algn="l" rtl="0" eaLnBrk="0">
              <a:lnSpc>
                <a:spcPts val="2070"/>
              </a:lnSpc>
              <a:tabLst>
                <a:tab pos="2562225" algn="l"/>
              </a:tabLst>
            </a:pP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ln w="3175"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对研究结果进行解释和讨论，</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 dirty="0">
                <a:ln w="3175"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分</a:t>
            </a:r>
            <a:r>
              <a:rPr sz="1700" spc="0" dirty="0">
                <a:ln w="3175" cap="flat" cmpd="sng">
                  <a:solidFill>
                    <a:srgbClr val="000000">
                      <a:alpha val="100000"/>
                    </a:srgbClr>
                  </a:solidFill>
                  <a:prstDash val="solid"/>
                  <a:miter lim="0"/>
                </a:ln>
                <a:solidFill>
                  <a:srgbClr val="000000">
                    <a:alpha val="100000"/>
                  </a:srgbClr>
                </a:solidFill>
                <a:latin typeface="微软雅黑" panose="020B0503020204020204" charset="-122"/>
                <a:ea typeface="微软雅黑" panose="020B0503020204020204" charset="-122"/>
                <a:cs typeface="微软雅黑" panose="020B0503020204020204" charset="-122"/>
              </a:rPr>
              <a:t>析结果的含义和影响。</a:t>
            </a:r>
            <a:endParaRPr lang="en-US" altLang="en-US" sz="1700" dirty="0"/>
          </a:p>
        </p:txBody>
      </p:sp>
      <p:pic>
        <p:nvPicPr>
          <p:cNvPr id="188" name="picture 188"/>
          <p:cNvPicPr>
            <a:picLocks noChangeAspect="1"/>
          </p:cNvPicPr>
          <p:nvPr/>
        </p:nvPicPr>
        <p:blipFill>
          <a:blip r:embed="rId3"/>
          <a:stretch>
            <a:fillRect/>
          </a:stretch>
        </p:blipFill>
        <p:spPr>
          <a:xfrm rot="21600000">
            <a:off x="601954" y="5099304"/>
            <a:ext cx="2406510" cy="265950"/>
          </a:xfrm>
          <a:prstGeom prst="rect">
            <a:avLst/>
          </a:prstGeom>
        </p:spPr>
      </p:pic>
      <p:pic>
        <p:nvPicPr>
          <p:cNvPr id="189" name="picture 189"/>
          <p:cNvPicPr>
            <a:picLocks noChangeAspect="1"/>
          </p:cNvPicPr>
          <p:nvPr/>
        </p:nvPicPr>
        <p:blipFill>
          <a:blip r:embed="rId4"/>
          <a:stretch>
            <a:fillRect/>
          </a:stretch>
        </p:blipFill>
        <p:spPr>
          <a:xfrm rot="21600000">
            <a:off x="614527" y="4297426"/>
            <a:ext cx="4828247" cy="269151"/>
          </a:xfrm>
          <a:prstGeom prst="rect">
            <a:avLst/>
          </a:prstGeom>
        </p:spPr>
      </p:pic>
      <p:pic>
        <p:nvPicPr>
          <p:cNvPr id="190" name="picture 190"/>
          <p:cNvPicPr>
            <a:picLocks noChangeAspect="1"/>
          </p:cNvPicPr>
          <p:nvPr/>
        </p:nvPicPr>
        <p:blipFill>
          <a:blip r:embed="rId5"/>
          <a:stretch>
            <a:fillRect/>
          </a:stretch>
        </p:blipFill>
        <p:spPr>
          <a:xfrm rot="21600000">
            <a:off x="4421530" y="1594866"/>
            <a:ext cx="3547707" cy="280212"/>
          </a:xfrm>
          <a:prstGeom prst="rect">
            <a:avLst/>
          </a:prstGeom>
        </p:spPr>
      </p:pic>
      <p:pic>
        <p:nvPicPr>
          <p:cNvPr id="191" name="picture 191"/>
          <p:cNvPicPr>
            <a:picLocks noChangeAspect="1"/>
          </p:cNvPicPr>
          <p:nvPr/>
        </p:nvPicPr>
        <p:blipFill>
          <a:blip r:embed="rId6"/>
          <a:stretch>
            <a:fillRect/>
          </a:stretch>
        </p:blipFill>
        <p:spPr>
          <a:xfrm rot="21600000">
            <a:off x="8907246" y="3886174"/>
            <a:ext cx="2906204" cy="279984"/>
          </a:xfrm>
          <a:prstGeom prst="rect">
            <a:avLst/>
          </a:prstGeom>
        </p:spPr>
      </p:pic>
      <p:sp>
        <p:nvSpPr>
          <p:cNvPr id="192" name="textbox 192"/>
          <p:cNvSpPr/>
          <p:nvPr/>
        </p:nvSpPr>
        <p:spPr>
          <a:xfrm>
            <a:off x="536130" y="321271"/>
            <a:ext cx="2643504" cy="353695"/>
          </a:xfrm>
          <a:prstGeom prst="rect">
            <a:avLst/>
          </a:prstGeom>
        </p:spPr>
        <p:txBody>
          <a:bodyPr vert="horz" wrap="square" lIns="0" tIns="0" rIns="0" bIns="0"/>
          <a:lstStyle/>
          <a:p>
            <a:pPr algn="l" rtl="0" eaLnBrk="0">
              <a:lnSpc>
                <a:spcPct val="74000"/>
              </a:lnSpc>
            </a:pPr>
            <a:endParaRPr lang="en-US" altLang="en-US" sz="100" dirty="0"/>
          </a:p>
          <a:p>
            <a:pPr marL="12700" algn="l" rtl="0" eaLnBrk="0">
              <a:lnSpc>
                <a:spcPct val="94000"/>
              </a:lnSpc>
            </a:pPr>
            <a:r>
              <a:rPr sz="2300" spc="14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研究设计-数据分</a:t>
            </a:r>
            <a:r>
              <a:rPr sz="2300" spc="9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析</a:t>
            </a:r>
            <a:endParaRPr lang="en-US" altLang="en-US" sz="2300" dirty="0"/>
          </a:p>
        </p:txBody>
      </p:sp>
      <p:pic>
        <p:nvPicPr>
          <p:cNvPr id="193" name="picture 193"/>
          <p:cNvPicPr>
            <a:picLocks noChangeAspect="1"/>
          </p:cNvPicPr>
          <p:nvPr/>
        </p:nvPicPr>
        <p:blipFill>
          <a:blip r:embed="rId7"/>
          <a:stretch>
            <a:fillRect/>
          </a:stretch>
        </p:blipFill>
        <p:spPr>
          <a:xfrm rot="21600000">
            <a:off x="8790991" y="2419426"/>
            <a:ext cx="2583115" cy="287324"/>
          </a:xfrm>
          <a:prstGeom prst="rect">
            <a:avLst/>
          </a:prstGeom>
        </p:spPr>
      </p:pic>
      <p:pic>
        <p:nvPicPr>
          <p:cNvPr id="194" name="picture 194"/>
          <p:cNvPicPr>
            <a:picLocks noChangeAspect="1"/>
          </p:cNvPicPr>
          <p:nvPr/>
        </p:nvPicPr>
        <p:blipFill>
          <a:blip r:embed="rId8"/>
          <a:stretch>
            <a:fillRect/>
          </a:stretch>
        </p:blipFill>
        <p:spPr>
          <a:xfrm rot="21600000">
            <a:off x="5953061" y="4297883"/>
            <a:ext cx="2711982" cy="267093"/>
          </a:xfrm>
          <a:prstGeom prst="rect">
            <a:avLst/>
          </a:prstGeom>
        </p:spPr>
      </p:pic>
      <p:pic>
        <p:nvPicPr>
          <p:cNvPr id="195" name="picture 195"/>
          <p:cNvPicPr>
            <a:picLocks noChangeAspect="1"/>
          </p:cNvPicPr>
          <p:nvPr/>
        </p:nvPicPr>
        <p:blipFill>
          <a:blip r:embed="rId9"/>
          <a:stretch>
            <a:fillRect/>
          </a:stretch>
        </p:blipFill>
        <p:spPr>
          <a:xfrm rot="21600000">
            <a:off x="3164890" y="1182928"/>
            <a:ext cx="2403576" cy="280669"/>
          </a:xfrm>
          <a:prstGeom prst="rect">
            <a:avLst/>
          </a:prstGeom>
        </p:spPr>
      </p:pic>
      <p:pic>
        <p:nvPicPr>
          <p:cNvPr id="196" name="picture 196"/>
          <p:cNvPicPr>
            <a:picLocks noChangeAspect="1"/>
          </p:cNvPicPr>
          <p:nvPr/>
        </p:nvPicPr>
        <p:blipFill>
          <a:blip r:embed="rId10"/>
          <a:stretch>
            <a:fillRect/>
          </a:stretch>
        </p:blipFill>
        <p:spPr>
          <a:xfrm rot="21600000">
            <a:off x="4399635" y="3888688"/>
            <a:ext cx="2533840" cy="266179"/>
          </a:xfrm>
          <a:prstGeom prst="rect">
            <a:avLst/>
          </a:prstGeom>
        </p:spPr>
      </p:pic>
      <p:pic>
        <p:nvPicPr>
          <p:cNvPr id="197" name="picture 197"/>
          <p:cNvPicPr>
            <a:picLocks noChangeAspect="1"/>
          </p:cNvPicPr>
          <p:nvPr/>
        </p:nvPicPr>
        <p:blipFill>
          <a:blip r:embed="rId11"/>
          <a:stretch>
            <a:fillRect/>
          </a:stretch>
        </p:blipFill>
        <p:spPr>
          <a:xfrm rot="21600000">
            <a:off x="2921228" y="2006803"/>
            <a:ext cx="2392413" cy="279755"/>
          </a:xfrm>
          <a:prstGeom prst="rect">
            <a:avLst/>
          </a:prstGeom>
        </p:spPr>
      </p:pic>
      <p:pic>
        <p:nvPicPr>
          <p:cNvPr id="198" name="picture 198"/>
          <p:cNvPicPr>
            <a:picLocks noChangeAspect="1"/>
          </p:cNvPicPr>
          <p:nvPr/>
        </p:nvPicPr>
        <p:blipFill>
          <a:blip r:embed="rId12"/>
          <a:stretch>
            <a:fillRect/>
          </a:stretch>
        </p:blipFill>
        <p:spPr>
          <a:xfrm rot="21600000">
            <a:off x="6749263" y="2833192"/>
            <a:ext cx="2288044" cy="285038"/>
          </a:xfrm>
          <a:prstGeom prst="rect">
            <a:avLst/>
          </a:prstGeom>
        </p:spPr>
      </p:pic>
      <p:pic>
        <p:nvPicPr>
          <p:cNvPr id="199" name="picture 199"/>
          <p:cNvPicPr>
            <a:picLocks noChangeAspect="1"/>
          </p:cNvPicPr>
          <p:nvPr/>
        </p:nvPicPr>
        <p:blipFill>
          <a:blip r:embed="rId13"/>
          <a:stretch>
            <a:fillRect/>
          </a:stretch>
        </p:blipFill>
        <p:spPr>
          <a:xfrm rot="21600000">
            <a:off x="8378418" y="1184529"/>
            <a:ext cx="2314892" cy="265036"/>
          </a:xfrm>
          <a:prstGeom prst="rect">
            <a:avLst/>
          </a:prstGeom>
        </p:spPr>
      </p:pic>
      <p:pic>
        <p:nvPicPr>
          <p:cNvPr id="200" name="picture 200"/>
          <p:cNvPicPr>
            <a:picLocks noChangeAspect="1"/>
          </p:cNvPicPr>
          <p:nvPr/>
        </p:nvPicPr>
        <p:blipFill>
          <a:blip r:embed="rId14"/>
          <a:stretch>
            <a:fillRect/>
          </a:stretch>
        </p:blipFill>
        <p:spPr>
          <a:xfrm rot="21600000">
            <a:off x="6809740" y="2419426"/>
            <a:ext cx="1951887" cy="278612"/>
          </a:xfrm>
          <a:prstGeom prst="rect">
            <a:avLst/>
          </a:prstGeom>
        </p:spPr>
      </p:pic>
      <p:pic>
        <p:nvPicPr>
          <p:cNvPr id="201" name="picture 201"/>
          <p:cNvPicPr>
            <a:picLocks noChangeAspect="1"/>
          </p:cNvPicPr>
          <p:nvPr/>
        </p:nvPicPr>
        <p:blipFill>
          <a:blip r:embed="rId15"/>
          <a:stretch>
            <a:fillRect/>
          </a:stretch>
        </p:blipFill>
        <p:spPr>
          <a:xfrm rot="21600000">
            <a:off x="10456164" y="329183"/>
            <a:ext cx="1322831" cy="371856"/>
          </a:xfrm>
          <a:prstGeom prst="rect">
            <a:avLst/>
          </a:prstGeom>
        </p:spPr>
      </p:pic>
      <p:pic>
        <p:nvPicPr>
          <p:cNvPr id="202" name="picture 202"/>
          <p:cNvPicPr>
            <a:picLocks noChangeAspect="1"/>
          </p:cNvPicPr>
          <p:nvPr/>
        </p:nvPicPr>
        <p:blipFill>
          <a:blip r:embed="rId16"/>
          <a:stretch>
            <a:fillRect/>
          </a:stretch>
        </p:blipFill>
        <p:spPr>
          <a:xfrm rot="21600000">
            <a:off x="524560" y="2830906"/>
            <a:ext cx="1547749" cy="278612"/>
          </a:xfrm>
          <a:prstGeom prst="rect">
            <a:avLst/>
          </a:prstGeom>
        </p:spPr>
      </p:pic>
      <p:pic>
        <p:nvPicPr>
          <p:cNvPr id="203" name="picture 203"/>
          <p:cNvPicPr>
            <a:picLocks noChangeAspect="1"/>
          </p:cNvPicPr>
          <p:nvPr/>
        </p:nvPicPr>
        <p:blipFill>
          <a:blip r:embed="rId17"/>
          <a:stretch>
            <a:fillRect/>
          </a:stretch>
        </p:blipFill>
        <p:spPr>
          <a:xfrm rot="21600000">
            <a:off x="613613" y="3888688"/>
            <a:ext cx="1493151" cy="286182"/>
          </a:xfrm>
          <a:prstGeom prst="rect">
            <a:avLst/>
          </a:prstGeom>
        </p:spPr>
      </p:pic>
      <p:pic>
        <p:nvPicPr>
          <p:cNvPr id="204" name="picture 204"/>
          <p:cNvPicPr>
            <a:picLocks noChangeAspect="1"/>
          </p:cNvPicPr>
          <p:nvPr/>
        </p:nvPicPr>
        <p:blipFill>
          <a:blip r:embed="rId18"/>
          <a:stretch>
            <a:fillRect/>
          </a:stretch>
        </p:blipFill>
        <p:spPr>
          <a:xfrm rot="21600000">
            <a:off x="9136100" y="2008632"/>
            <a:ext cx="1527416" cy="277926"/>
          </a:xfrm>
          <a:prstGeom prst="rect">
            <a:avLst/>
          </a:prstGeom>
        </p:spPr>
      </p:pic>
      <p:pic>
        <p:nvPicPr>
          <p:cNvPr id="205" name="picture 205"/>
          <p:cNvPicPr>
            <a:picLocks noChangeAspect="1"/>
          </p:cNvPicPr>
          <p:nvPr/>
        </p:nvPicPr>
        <p:blipFill>
          <a:blip r:embed="rId19"/>
          <a:stretch>
            <a:fillRect/>
          </a:stretch>
        </p:blipFill>
        <p:spPr>
          <a:xfrm rot="21600000">
            <a:off x="9272702" y="1594637"/>
            <a:ext cx="1484819" cy="280441"/>
          </a:xfrm>
          <a:prstGeom prst="rect">
            <a:avLst/>
          </a:prstGeom>
        </p:spPr>
      </p:pic>
      <p:pic>
        <p:nvPicPr>
          <p:cNvPr id="206" name="picture 206"/>
          <p:cNvPicPr>
            <a:picLocks noChangeAspect="1"/>
          </p:cNvPicPr>
          <p:nvPr/>
        </p:nvPicPr>
        <p:blipFill>
          <a:blip r:embed="rId20"/>
          <a:stretch>
            <a:fillRect/>
          </a:stretch>
        </p:blipFill>
        <p:spPr>
          <a:xfrm rot="21600000">
            <a:off x="6886575" y="1186357"/>
            <a:ext cx="1470176" cy="277240"/>
          </a:xfrm>
          <a:prstGeom prst="rect">
            <a:avLst/>
          </a:prstGeom>
        </p:spPr>
      </p:pic>
      <p:pic>
        <p:nvPicPr>
          <p:cNvPr id="207" name="picture 207"/>
          <p:cNvPicPr>
            <a:picLocks noChangeAspect="1"/>
          </p:cNvPicPr>
          <p:nvPr/>
        </p:nvPicPr>
        <p:blipFill>
          <a:blip r:embed="rId21"/>
          <a:stretch>
            <a:fillRect/>
          </a:stretch>
        </p:blipFill>
        <p:spPr>
          <a:xfrm rot="21600000">
            <a:off x="7627569" y="2005203"/>
            <a:ext cx="1475054" cy="270293"/>
          </a:xfrm>
          <a:prstGeom prst="rect">
            <a:avLst/>
          </a:prstGeom>
        </p:spPr>
      </p:pic>
      <p:pic>
        <p:nvPicPr>
          <p:cNvPr id="208" name="picture 208"/>
          <p:cNvPicPr>
            <a:picLocks noChangeAspect="1"/>
          </p:cNvPicPr>
          <p:nvPr/>
        </p:nvPicPr>
        <p:blipFill>
          <a:blip r:embed="rId22"/>
          <a:stretch>
            <a:fillRect/>
          </a:stretch>
        </p:blipFill>
        <p:spPr>
          <a:xfrm rot="21600000">
            <a:off x="1870710" y="1596237"/>
            <a:ext cx="1468653" cy="265722"/>
          </a:xfrm>
          <a:prstGeom prst="rect">
            <a:avLst/>
          </a:prstGeom>
        </p:spPr>
      </p:pic>
      <p:pic>
        <p:nvPicPr>
          <p:cNvPr id="209" name="picture 209"/>
          <p:cNvPicPr>
            <a:picLocks noChangeAspect="1"/>
          </p:cNvPicPr>
          <p:nvPr/>
        </p:nvPicPr>
        <p:blipFill>
          <a:blip r:embed="rId23"/>
          <a:stretch>
            <a:fillRect/>
          </a:stretch>
        </p:blipFill>
        <p:spPr>
          <a:xfrm rot="21600000">
            <a:off x="2220010" y="3889832"/>
            <a:ext cx="1391780" cy="265036"/>
          </a:xfrm>
          <a:prstGeom prst="rect">
            <a:avLst/>
          </a:prstGeom>
        </p:spPr>
      </p:pic>
      <p:pic>
        <p:nvPicPr>
          <p:cNvPr id="210" name="picture 210"/>
          <p:cNvPicPr>
            <a:picLocks noChangeAspect="1"/>
          </p:cNvPicPr>
          <p:nvPr/>
        </p:nvPicPr>
        <p:blipFill>
          <a:blip r:embed="rId24"/>
          <a:stretch>
            <a:fillRect/>
          </a:stretch>
        </p:blipFill>
        <p:spPr>
          <a:xfrm rot="21600000">
            <a:off x="528218" y="1602638"/>
            <a:ext cx="1310094" cy="275018"/>
          </a:xfrm>
          <a:prstGeom prst="rect">
            <a:avLst/>
          </a:prstGeom>
        </p:spPr>
      </p:pic>
      <p:pic>
        <p:nvPicPr>
          <p:cNvPr id="211" name="picture 211"/>
          <p:cNvPicPr>
            <a:picLocks noChangeAspect="1"/>
          </p:cNvPicPr>
          <p:nvPr/>
        </p:nvPicPr>
        <p:blipFill>
          <a:blip r:embed="rId25"/>
          <a:stretch>
            <a:fillRect/>
          </a:stretch>
        </p:blipFill>
        <p:spPr>
          <a:xfrm rot="21600000">
            <a:off x="3769359" y="2835706"/>
            <a:ext cx="1297343" cy="273811"/>
          </a:xfrm>
          <a:prstGeom prst="rect">
            <a:avLst/>
          </a:prstGeom>
        </p:spPr>
      </p:pic>
      <p:pic>
        <p:nvPicPr>
          <p:cNvPr id="212" name="picture 212"/>
          <p:cNvPicPr>
            <a:picLocks noChangeAspect="1"/>
          </p:cNvPicPr>
          <p:nvPr/>
        </p:nvPicPr>
        <p:blipFill>
          <a:blip r:embed="rId26"/>
          <a:stretch>
            <a:fillRect/>
          </a:stretch>
        </p:blipFill>
        <p:spPr>
          <a:xfrm rot="21600000">
            <a:off x="2372855" y="2858261"/>
            <a:ext cx="1352664" cy="259969"/>
          </a:xfrm>
          <a:prstGeom prst="rect">
            <a:avLst/>
          </a:prstGeom>
        </p:spPr>
      </p:pic>
      <p:pic>
        <p:nvPicPr>
          <p:cNvPr id="213" name="picture 213"/>
          <p:cNvPicPr>
            <a:picLocks noChangeAspect="1"/>
          </p:cNvPicPr>
          <p:nvPr/>
        </p:nvPicPr>
        <p:blipFill>
          <a:blip r:embed="rId27"/>
          <a:stretch>
            <a:fillRect/>
          </a:stretch>
        </p:blipFill>
        <p:spPr>
          <a:xfrm rot="21600000">
            <a:off x="5366245" y="2858261"/>
            <a:ext cx="1352663" cy="259969"/>
          </a:xfrm>
          <a:prstGeom prst="rect">
            <a:avLst/>
          </a:prstGeom>
        </p:spPr>
      </p:pic>
      <p:pic>
        <p:nvPicPr>
          <p:cNvPr id="214" name="picture 214"/>
          <p:cNvPicPr>
            <a:picLocks noChangeAspect="1"/>
          </p:cNvPicPr>
          <p:nvPr/>
        </p:nvPicPr>
        <p:blipFill>
          <a:blip r:embed="rId28"/>
          <a:stretch>
            <a:fillRect/>
          </a:stretch>
        </p:blipFill>
        <p:spPr>
          <a:xfrm rot="21600000">
            <a:off x="8013065" y="1594408"/>
            <a:ext cx="1240942" cy="280669"/>
          </a:xfrm>
          <a:prstGeom prst="rect">
            <a:avLst/>
          </a:prstGeom>
        </p:spPr>
      </p:pic>
      <p:pic>
        <p:nvPicPr>
          <p:cNvPr id="215" name="picture 215"/>
          <p:cNvPicPr>
            <a:picLocks noChangeAspect="1"/>
          </p:cNvPicPr>
          <p:nvPr/>
        </p:nvPicPr>
        <p:blipFill>
          <a:blip r:embed="rId29"/>
          <a:stretch>
            <a:fillRect/>
          </a:stretch>
        </p:blipFill>
        <p:spPr>
          <a:xfrm rot="21600000">
            <a:off x="5602249" y="1185214"/>
            <a:ext cx="1240497" cy="278383"/>
          </a:xfrm>
          <a:prstGeom prst="rect">
            <a:avLst/>
          </a:prstGeom>
        </p:spPr>
      </p:pic>
      <p:pic>
        <p:nvPicPr>
          <p:cNvPr id="216" name="picture 216"/>
          <p:cNvPicPr>
            <a:picLocks noChangeAspect="1"/>
          </p:cNvPicPr>
          <p:nvPr/>
        </p:nvPicPr>
        <p:blipFill>
          <a:blip r:embed="rId30"/>
          <a:stretch>
            <a:fillRect/>
          </a:stretch>
        </p:blipFill>
        <p:spPr>
          <a:xfrm rot="21600000">
            <a:off x="1883994" y="1185671"/>
            <a:ext cx="1245819" cy="264350"/>
          </a:xfrm>
          <a:prstGeom prst="rect">
            <a:avLst/>
          </a:prstGeom>
        </p:spPr>
      </p:pic>
      <p:pic>
        <p:nvPicPr>
          <p:cNvPr id="217" name="picture 217"/>
          <p:cNvPicPr>
            <a:picLocks noChangeAspect="1"/>
          </p:cNvPicPr>
          <p:nvPr/>
        </p:nvPicPr>
        <p:blipFill>
          <a:blip r:embed="rId31"/>
          <a:stretch>
            <a:fillRect/>
          </a:stretch>
        </p:blipFill>
        <p:spPr>
          <a:xfrm rot="21600000">
            <a:off x="7721320" y="3888688"/>
            <a:ext cx="1158430" cy="264579"/>
          </a:xfrm>
          <a:prstGeom prst="rect">
            <a:avLst/>
          </a:prstGeom>
        </p:spPr>
      </p:pic>
      <p:pic>
        <p:nvPicPr>
          <p:cNvPr id="218" name="picture 218"/>
          <p:cNvPicPr>
            <a:picLocks noChangeAspect="1"/>
          </p:cNvPicPr>
          <p:nvPr/>
        </p:nvPicPr>
        <p:blipFill>
          <a:blip r:embed="rId32"/>
          <a:stretch>
            <a:fillRect/>
          </a:stretch>
        </p:blipFill>
        <p:spPr>
          <a:xfrm rot="21600000">
            <a:off x="3376498" y="1594408"/>
            <a:ext cx="1026109" cy="280670"/>
          </a:xfrm>
          <a:prstGeom prst="rect">
            <a:avLst/>
          </a:prstGeom>
        </p:spPr>
      </p:pic>
      <p:pic>
        <p:nvPicPr>
          <p:cNvPr id="219" name="picture 219"/>
          <p:cNvPicPr>
            <a:picLocks noChangeAspect="1"/>
          </p:cNvPicPr>
          <p:nvPr/>
        </p:nvPicPr>
        <p:blipFill>
          <a:blip r:embed="rId33"/>
          <a:stretch>
            <a:fillRect/>
          </a:stretch>
        </p:blipFill>
        <p:spPr>
          <a:xfrm rot="21600000">
            <a:off x="1869109" y="2010232"/>
            <a:ext cx="1019492" cy="276326"/>
          </a:xfrm>
          <a:prstGeom prst="rect">
            <a:avLst/>
          </a:prstGeom>
        </p:spPr>
      </p:pic>
      <p:pic>
        <p:nvPicPr>
          <p:cNvPr id="220" name="picture 220"/>
          <p:cNvPicPr>
            <a:picLocks noChangeAspect="1"/>
          </p:cNvPicPr>
          <p:nvPr/>
        </p:nvPicPr>
        <p:blipFill>
          <a:blip r:embed="rId34"/>
          <a:stretch>
            <a:fillRect/>
          </a:stretch>
        </p:blipFill>
        <p:spPr>
          <a:xfrm rot="21600000">
            <a:off x="4938394" y="2420111"/>
            <a:ext cx="1011707" cy="277926"/>
          </a:xfrm>
          <a:prstGeom prst="rect">
            <a:avLst/>
          </a:prstGeom>
        </p:spPr>
      </p:pic>
      <p:pic>
        <p:nvPicPr>
          <p:cNvPr id="221" name="picture 221"/>
          <p:cNvPicPr>
            <a:picLocks noChangeAspect="1"/>
          </p:cNvPicPr>
          <p:nvPr/>
        </p:nvPicPr>
        <p:blipFill>
          <a:blip r:embed="rId35"/>
          <a:stretch>
            <a:fillRect/>
          </a:stretch>
        </p:blipFill>
        <p:spPr>
          <a:xfrm rot="21600000">
            <a:off x="3009900" y="2420112"/>
            <a:ext cx="1011707" cy="277926"/>
          </a:xfrm>
          <a:prstGeom prst="rect">
            <a:avLst/>
          </a:prstGeom>
        </p:spPr>
      </p:pic>
      <p:pic>
        <p:nvPicPr>
          <p:cNvPr id="222" name="picture 222"/>
          <p:cNvPicPr>
            <a:picLocks noChangeAspect="1"/>
          </p:cNvPicPr>
          <p:nvPr/>
        </p:nvPicPr>
        <p:blipFill>
          <a:blip r:embed="rId36"/>
          <a:stretch>
            <a:fillRect/>
          </a:stretch>
        </p:blipFill>
        <p:spPr>
          <a:xfrm rot="21600000">
            <a:off x="10745063" y="1183843"/>
            <a:ext cx="925538" cy="269151"/>
          </a:xfrm>
          <a:prstGeom prst="rect">
            <a:avLst/>
          </a:prstGeom>
        </p:spPr>
      </p:pic>
      <p:pic>
        <p:nvPicPr>
          <p:cNvPr id="223" name="picture 223"/>
          <p:cNvPicPr>
            <a:picLocks noChangeAspect="1"/>
          </p:cNvPicPr>
          <p:nvPr/>
        </p:nvPicPr>
        <p:blipFill>
          <a:blip r:embed="rId37"/>
          <a:stretch>
            <a:fillRect/>
          </a:stretch>
        </p:blipFill>
        <p:spPr>
          <a:xfrm rot="21600000">
            <a:off x="10801350" y="1595552"/>
            <a:ext cx="929195" cy="266407"/>
          </a:xfrm>
          <a:prstGeom prst="rect">
            <a:avLst/>
          </a:prstGeom>
        </p:spPr>
      </p:pic>
      <p:pic>
        <p:nvPicPr>
          <p:cNvPr id="224" name="picture 224"/>
          <p:cNvPicPr>
            <a:picLocks noChangeAspect="1"/>
          </p:cNvPicPr>
          <p:nvPr/>
        </p:nvPicPr>
        <p:blipFill>
          <a:blip r:embed="rId38"/>
          <a:stretch>
            <a:fillRect/>
          </a:stretch>
        </p:blipFill>
        <p:spPr>
          <a:xfrm rot="21600000">
            <a:off x="6676249" y="2035302"/>
            <a:ext cx="925321" cy="253834"/>
          </a:xfrm>
          <a:prstGeom prst="rect">
            <a:avLst/>
          </a:prstGeom>
        </p:spPr>
      </p:pic>
      <p:pic>
        <p:nvPicPr>
          <p:cNvPr id="225" name="picture 225"/>
          <p:cNvPicPr>
            <a:picLocks noChangeAspect="1"/>
          </p:cNvPicPr>
          <p:nvPr/>
        </p:nvPicPr>
        <p:blipFill>
          <a:blip r:embed="rId39"/>
          <a:stretch>
            <a:fillRect/>
          </a:stretch>
        </p:blipFill>
        <p:spPr>
          <a:xfrm rot="21600000">
            <a:off x="10763149" y="2010232"/>
            <a:ext cx="880960" cy="262521"/>
          </a:xfrm>
          <a:prstGeom prst="rect">
            <a:avLst/>
          </a:prstGeom>
        </p:spPr>
      </p:pic>
      <p:pic>
        <p:nvPicPr>
          <p:cNvPr id="226" name="picture 226"/>
          <p:cNvPicPr>
            <a:picLocks noChangeAspect="1"/>
          </p:cNvPicPr>
          <p:nvPr/>
        </p:nvPicPr>
        <p:blipFill>
          <a:blip r:embed="rId40"/>
          <a:stretch>
            <a:fillRect/>
          </a:stretch>
        </p:blipFill>
        <p:spPr>
          <a:xfrm rot="21600000">
            <a:off x="2173300" y="2418512"/>
            <a:ext cx="792772" cy="279526"/>
          </a:xfrm>
          <a:prstGeom prst="rect">
            <a:avLst/>
          </a:prstGeom>
        </p:spPr>
      </p:pic>
      <p:pic>
        <p:nvPicPr>
          <p:cNvPr id="227" name="picture 227"/>
          <p:cNvPicPr>
            <a:picLocks noChangeAspect="1"/>
          </p:cNvPicPr>
          <p:nvPr/>
        </p:nvPicPr>
        <p:blipFill>
          <a:blip r:embed="rId41"/>
          <a:stretch>
            <a:fillRect/>
          </a:stretch>
        </p:blipFill>
        <p:spPr>
          <a:xfrm rot="21600000">
            <a:off x="5973140" y="2418512"/>
            <a:ext cx="792771" cy="279526"/>
          </a:xfrm>
          <a:prstGeom prst="rect">
            <a:avLst/>
          </a:prstGeom>
        </p:spPr>
      </p:pic>
      <p:pic>
        <p:nvPicPr>
          <p:cNvPr id="228" name="picture 228"/>
          <p:cNvPicPr>
            <a:picLocks noChangeAspect="1"/>
          </p:cNvPicPr>
          <p:nvPr/>
        </p:nvPicPr>
        <p:blipFill>
          <a:blip r:embed="rId42"/>
          <a:stretch>
            <a:fillRect/>
          </a:stretch>
        </p:blipFill>
        <p:spPr>
          <a:xfrm rot="21600000">
            <a:off x="1367789" y="2419197"/>
            <a:ext cx="782472" cy="278840"/>
          </a:xfrm>
          <a:prstGeom prst="rect">
            <a:avLst/>
          </a:prstGeom>
        </p:spPr>
      </p:pic>
      <p:pic>
        <p:nvPicPr>
          <p:cNvPr id="229" name="picture 229"/>
          <p:cNvPicPr>
            <a:picLocks noChangeAspect="1"/>
          </p:cNvPicPr>
          <p:nvPr/>
        </p:nvPicPr>
        <p:blipFill>
          <a:blip r:embed="rId43"/>
          <a:stretch>
            <a:fillRect/>
          </a:stretch>
        </p:blipFill>
        <p:spPr>
          <a:xfrm rot="21600000">
            <a:off x="528218" y="2425598"/>
            <a:ext cx="795743" cy="272439"/>
          </a:xfrm>
          <a:prstGeom prst="rect">
            <a:avLst/>
          </a:prstGeom>
        </p:spPr>
      </p:pic>
      <p:pic>
        <p:nvPicPr>
          <p:cNvPr id="230" name="picture 230"/>
          <p:cNvPicPr>
            <a:picLocks noChangeAspect="1"/>
          </p:cNvPicPr>
          <p:nvPr/>
        </p:nvPicPr>
        <p:blipFill>
          <a:blip r:embed="rId44"/>
          <a:stretch>
            <a:fillRect/>
          </a:stretch>
        </p:blipFill>
        <p:spPr>
          <a:xfrm rot="21600000">
            <a:off x="525246" y="1183614"/>
            <a:ext cx="803008" cy="264350"/>
          </a:xfrm>
          <a:prstGeom prst="rect">
            <a:avLst/>
          </a:prstGeom>
        </p:spPr>
      </p:pic>
      <p:pic>
        <p:nvPicPr>
          <p:cNvPr id="231" name="picture 231"/>
          <p:cNvPicPr>
            <a:picLocks noChangeAspect="1"/>
          </p:cNvPicPr>
          <p:nvPr/>
        </p:nvPicPr>
        <p:blipFill>
          <a:blip r:embed="rId45"/>
          <a:stretch>
            <a:fillRect/>
          </a:stretch>
        </p:blipFill>
        <p:spPr>
          <a:xfrm rot="21600000">
            <a:off x="3632479" y="3915676"/>
            <a:ext cx="731875" cy="259194"/>
          </a:xfrm>
          <a:prstGeom prst="rect">
            <a:avLst/>
          </a:prstGeom>
        </p:spPr>
      </p:pic>
      <p:pic>
        <p:nvPicPr>
          <p:cNvPr id="232" name="picture 232"/>
          <p:cNvPicPr>
            <a:picLocks noChangeAspect="1"/>
          </p:cNvPicPr>
          <p:nvPr/>
        </p:nvPicPr>
        <p:blipFill>
          <a:blip r:embed="rId46"/>
          <a:stretch>
            <a:fillRect/>
          </a:stretch>
        </p:blipFill>
        <p:spPr>
          <a:xfrm rot="21600000">
            <a:off x="6954164" y="3915676"/>
            <a:ext cx="731875" cy="259194"/>
          </a:xfrm>
          <a:prstGeom prst="rect">
            <a:avLst/>
          </a:prstGeom>
        </p:spPr>
      </p:pic>
      <p:pic>
        <p:nvPicPr>
          <p:cNvPr id="233" name="picture 233"/>
          <p:cNvPicPr>
            <a:picLocks noChangeAspect="1"/>
          </p:cNvPicPr>
          <p:nvPr/>
        </p:nvPicPr>
        <p:blipFill>
          <a:blip r:embed="rId47"/>
          <a:stretch>
            <a:fillRect/>
          </a:stretch>
        </p:blipFill>
        <p:spPr>
          <a:xfrm rot="21600000">
            <a:off x="532561" y="2009775"/>
            <a:ext cx="606590" cy="276783"/>
          </a:xfrm>
          <a:prstGeom prst="rect">
            <a:avLst/>
          </a:prstGeom>
        </p:spPr>
      </p:pic>
      <p:pic>
        <p:nvPicPr>
          <p:cNvPr id="234" name="picture 234"/>
          <p:cNvPicPr>
            <a:picLocks noChangeAspect="1"/>
          </p:cNvPicPr>
          <p:nvPr/>
        </p:nvPicPr>
        <p:blipFill>
          <a:blip r:embed="rId48"/>
          <a:stretch>
            <a:fillRect/>
          </a:stretch>
        </p:blipFill>
        <p:spPr>
          <a:xfrm rot="21600000">
            <a:off x="5862180" y="2036864"/>
            <a:ext cx="752627" cy="214210"/>
          </a:xfrm>
          <a:prstGeom prst="rect">
            <a:avLst/>
          </a:prstGeom>
        </p:spPr>
      </p:pic>
      <p:pic>
        <p:nvPicPr>
          <p:cNvPr id="235" name="picture 235"/>
          <p:cNvPicPr>
            <a:picLocks noChangeAspect="1"/>
          </p:cNvPicPr>
          <p:nvPr/>
        </p:nvPicPr>
        <p:blipFill>
          <a:blip r:embed="rId49"/>
          <a:stretch>
            <a:fillRect/>
          </a:stretch>
        </p:blipFill>
        <p:spPr>
          <a:xfrm rot="21600000">
            <a:off x="4044645" y="2418512"/>
            <a:ext cx="360311" cy="262750"/>
          </a:xfrm>
          <a:prstGeom prst="rect">
            <a:avLst/>
          </a:prstGeom>
        </p:spPr>
      </p:pic>
      <p:pic>
        <p:nvPicPr>
          <p:cNvPr id="236" name="picture 236"/>
          <p:cNvPicPr>
            <a:picLocks noChangeAspect="1"/>
          </p:cNvPicPr>
          <p:nvPr/>
        </p:nvPicPr>
        <p:blipFill>
          <a:blip r:embed="rId50"/>
          <a:stretch>
            <a:fillRect/>
          </a:stretch>
        </p:blipFill>
        <p:spPr>
          <a:xfrm rot="21600000">
            <a:off x="1502511" y="1212329"/>
            <a:ext cx="355485" cy="251269"/>
          </a:xfrm>
          <a:prstGeom prst="rect">
            <a:avLst/>
          </a:prstGeom>
        </p:spPr>
      </p:pic>
      <p:pic>
        <p:nvPicPr>
          <p:cNvPr id="237" name="picture 237"/>
          <p:cNvPicPr>
            <a:picLocks noChangeAspect="1"/>
          </p:cNvPicPr>
          <p:nvPr/>
        </p:nvPicPr>
        <p:blipFill>
          <a:blip r:embed="rId51"/>
          <a:stretch>
            <a:fillRect/>
          </a:stretch>
        </p:blipFill>
        <p:spPr>
          <a:xfrm rot="21600000">
            <a:off x="4560493" y="2433827"/>
            <a:ext cx="334073" cy="264210"/>
          </a:xfrm>
          <a:prstGeom prst="rect">
            <a:avLst/>
          </a:prstGeom>
        </p:spPr>
      </p:pic>
      <p:pic>
        <p:nvPicPr>
          <p:cNvPr id="238" name="picture 238"/>
          <p:cNvPicPr>
            <a:picLocks noChangeAspect="1"/>
          </p:cNvPicPr>
          <p:nvPr/>
        </p:nvPicPr>
        <p:blipFill>
          <a:blip r:embed="rId52"/>
          <a:stretch>
            <a:fillRect/>
          </a:stretch>
        </p:blipFill>
        <p:spPr>
          <a:xfrm rot="21600000">
            <a:off x="1410817" y="2010232"/>
            <a:ext cx="251777" cy="262521"/>
          </a:xfrm>
          <a:prstGeom prst="rect">
            <a:avLst/>
          </a:prstGeom>
        </p:spPr>
      </p:pic>
      <p:pic>
        <p:nvPicPr>
          <p:cNvPr id="239" name="picture 239"/>
          <p:cNvPicPr>
            <a:picLocks noChangeAspect="1"/>
          </p:cNvPicPr>
          <p:nvPr/>
        </p:nvPicPr>
        <p:blipFill>
          <a:blip r:embed="rId53"/>
          <a:stretch>
            <a:fillRect/>
          </a:stretch>
        </p:blipFill>
        <p:spPr>
          <a:xfrm rot="21600000">
            <a:off x="5468264" y="4330623"/>
            <a:ext cx="187083" cy="208292"/>
          </a:xfrm>
          <a:prstGeom prst="rect">
            <a:avLst/>
          </a:prstGeom>
        </p:spPr>
      </p:pic>
      <p:pic>
        <p:nvPicPr>
          <p:cNvPr id="240" name="picture 240"/>
          <p:cNvPicPr>
            <a:picLocks noChangeAspect="1"/>
          </p:cNvPicPr>
          <p:nvPr/>
        </p:nvPicPr>
        <p:blipFill>
          <a:blip r:embed="rId54"/>
          <a:stretch>
            <a:fillRect/>
          </a:stretch>
        </p:blipFill>
        <p:spPr>
          <a:xfrm rot="21600000">
            <a:off x="1685340" y="2037194"/>
            <a:ext cx="157162" cy="214096"/>
          </a:xfrm>
          <a:prstGeom prst="rect">
            <a:avLst/>
          </a:prstGeom>
        </p:spPr>
      </p:pic>
      <p:pic>
        <p:nvPicPr>
          <p:cNvPr id="241" name="picture 241"/>
          <p:cNvPicPr>
            <a:picLocks noChangeAspect="1"/>
          </p:cNvPicPr>
          <p:nvPr/>
        </p:nvPicPr>
        <p:blipFill>
          <a:blip r:embed="rId55"/>
          <a:stretch>
            <a:fillRect/>
          </a:stretch>
        </p:blipFill>
        <p:spPr>
          <a:xfrm rot="21600000">
            <a:off x="1227950" y="2036864"/>
            <a:ext cx="159067" cy="210972"/>
          </a:xfrm>
          <a:prstGeom prst="rect">
            <a:avLst/>
          </a:prstGeom>
        </p:spPr>
      </p:pic>
      <p:pic>
        <p:nvPicPr>
          <p:cNvPr id="242" name="picture 242"/>
          <p:cNvPicPr>
            <a:picLocks noChangeAspect="1"/>
          </p:cNvPicPr>
          <p:nvPr/>
        </p:nvPicPr>
        <p:blipFill>
          <a:blip r:embed="rId56"/>
          <a:stretch>
            <a:fillRect/>
          </a:stretch>
        </p:blipFill>
        <p:spPr>
          <a:xfrm rot="21600000">
            <a:off x="5402440" y="2039543"/>
            <a:ext cx="158838" cy="208292"/>
          </a:xfrm>
          <a:prstGeom prst="rect">
            <a:avLst/>
          </a:prstGeom>
        </p:spPr>
      </p:pic>
      <p:pic>
        <p:nvPicPr>
          <p:cNvPr id="243" name="picture 243"/>
          <p:cNvPicPr>
            <a:picLocks noChangeAspect="1"/>
          </p:cNvPicPr>
          <p:nvPr/>
        </p:nvPicPr>
        <p:blipFill>
          <a:blip r:embed="rId57"/>
          <a:stretch>
            <a:fillRect/>
          </a:stretch>
        </p:blipFill>
        <p:spPr>
          <a:xfrm rot="21600000">
            <a:off x="5719038" y="4358233"/>
            <a:ext cx="165366" cy="164452"/>
          </a:xfrm>
          <a:prstGeom prst="rect">
            <a:avLst/>
          </a:prstGeom>
        </p:spPr>
      </p:pic>
      <p:pic>
        <p:nvPicPr>
          <p:cNvPr id="244" name="picture 244"/>
          <p:cNvPicPr>
            <a:picLocks noChangeAspect="1"/>
          </p:cNvPicPr>
          <p:nvPr/>
        </p:nvPicPr>
        <p:blipFill>
          <a:blip r:embed="rId58"/>
          <a:stretch>
            <a:fillRect/>
          </a:stretch>
        </p:blipFill>
        <p:spPr>
          <a:xfrm rot="21600000">
            <a:off x="2099030" y="2912973"/>
            <a:ext cx="249948" cy="105930"/>
          </a:xfrm>
          <a:prstGeom prst="rect">
            <a:avLst/>
          </a:prstGeom>
        </p:spPr>
      </p:pic>
      <p:pic>
        <p:nvPicPr>
          <p:cNvPr id="245" name="picture 245"/>
          <p:cNvPicPr>
            <a:picLocks noChangeAspect="1"/>
          </p:cNvPicPr>
          <p:nvPr/>
        </p:nvPicPr>
        <p:blipFill>
          <a:blip r:embed="rId58"/>
          <a:stretch>
            <a:fillRect/>
          </a:stretch>
        </p:blipFill>
        <p:spPr>
          <a:xfrm rot="21600000">
            <a:off x="5092420" y="2912973"/>
            <a:ext cx="249948" cy="105930"/>
          </a:xfrm>
          <a:prstGeom prst="rect">
            <a:avLst/>
          </a:prstGeom>
        </p:spPr>
      </p:pic>
      <p:pic>
        <p:nvPicPr>
          <p:cNvPr id="246" name="picture 246"/>
          <p:cNvPicPr>
            <a:picLocks noChangeAspect="1"/>
          </p:cNvPicPr>
          <p:nvPr/>
        </p:nvPicPr>
        <p:blipFill>
          <a:blip r:embed="rId58"/>
          <a:stretch>
            <a:fillRect/>
          </a:stretch>
        </p:blipFill>
        <p:spPr>
          <a:xfrm rot="21600000">
            <a:off x="5586450" y="2090013"/>
            <a:ext cx="249948" cy="105930"/>
          </a:xfrm>
          <a:prstGeom prst="rect">
            <a:avLst/>
          </a:prstGeom>
        </p:spPr>
      </p:pic>
      <p:sp>
        <p:nvSpPr>
          <p:cNvPr id="247" name="rect"/>
          <p:cNvSpPr/>
          <p:nvPr/>
        </p:nvSpPr>
        <p:spPr>
          <a:xfrm>
            <a:off x="528700" y="848944"/>
            <a:ext cx="589711" cy="38100"/>
          </a:xfrm>
          <a:prstGeom prst="rect">
            <a:avLst/>
          </a:prstGeom>
          <a:solidFill>
            <a:srgbClr val="94070A">
              <a:alpha val="100000"/>
            </a:srgbClr>
          </a:solidFill>
          <a:ln cap="flat">
            <a:noFill/>
            <a:prstDash val="solid"/>
            <a:miter lim="0"/>
          </a:ln>
        </p:spPr>
        <p:txBody>
          <a:bodyPr rtlCol="0"/>
          <a:lstStyle/>
          <a:p>
            <a:pPr algn="ctr"/>
            <a:endParaRPr lang="zh-CN" altLang="en-US"/>
          </a:p>
        </p:txBody>
      </p:sp>
      <p:pic>
        <p:nvPicPr>
          <p:cNvPr id="248" name="picture 248"/>
          <p:cNvPicPr>
            <a:picLocks noChangeAspect="1"/>
          </p:cNvPicPr>
          <p:nvPr/>
        </p:nvPicPr>
        <p:blipFill>
          <a:blip r:embed="rId59"/>
          <a:stretch>
            <a:fillRect/>
          </a:stretch>
        </p:blipFill>
        <p:spPr>
          <a:xfrm rot="21600000">
            <a:off x="11417934" y="2538984"/>
            <a:ext cx="115531" cy="109588"/>
          </a:xfrm>
          <a:prstGeom prst="rect">
            <a:avLst/>
          </a:prstGeom>
        </p:spPr>
      </p:pic>
      <p:pic>
        <p:nvPicPr>
          <p:cNvPr id="249" name="picture 249"/>
          <p:cNvPicPr>
            <a:picLocks noChangeAspect="1"/>
          </p:cNvPicPr>
          <p:nvPr/>
        </p:nvPicPr>
        <p:blipFill>
          <a:blip r:embed="rId60"/>
          <a:stretch>
            <a:fillRect/>
          </a:stretch>
        </p:blipFill>
        <p:spPr>
          <a:xfrm rot="21600000">
            <a:off x="9081134" y="2955493"/>
            <a:ext cx="110959" cy="1109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extbox 250"/>
          <p:cNvSpPr/>
          <p:nvPr/>
        </p:nvSpPr>
        <p:spPr>
          <a:xfrm>
            <a:off x="440715" y="1029335"/>
            <a:ext cx="11631294" cy="5218429"/>
          </a:xfrm>
          <a:prstGeom prst="rect">
            <a:avLst/>
          </a:prstGeom>
        </p:spPr>
        <p:txBody>
          <a:bodyPr vert="horz" wrap="square" lIns="0" tIns="0" rIns="0" bIns="0"/>
          <a:lstStyle/>
          <a:p>
            <a:pPr algn="l" rtl="0" eaLnBrk="0">
              <a:lnSpc>
                <a:spcPct val="77000"/>
              </a:lnSpc>
            </a:pPr>
            <a:endParaRPr lang="en-US" altLang="en-US" sz="100" dirty="0"/>
          </a:p>
          <a:p>
            <a:pPr marL="26670" algn="l" rtl="0" eaLnBrk="0">
              <a:lnSpc>
                <a:spcPct val="93000"/>
              </a:lnSpc>
            </a:pP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[1]石萌,邹宇量.</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中国中老年人午睡时长与抑郁症状的关联——基于</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CHARLS</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数据分析[</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].现代预防</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医</a:t>
            </a:r>
            <a:endParaRPr lang="en-US" altLang="en-US" sz="1700" dirty="0"/>
          </a:p>
          <a:p>
            <a:pPr marL="12700" indent="2540" algn="l" rtl="0" eaLnBrk="0">
              <a:lnSpc>
                <a:spcPct val="159000"/>
              </a:lnSpc>
              <a:spcBef>
                <a:spcPts val="75"/>
              </a:spcBef>
            </a:pP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学,2023,50(08):</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1461-</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1467.</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DOI</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10.20043/</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cnki.MPM.202209192.</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[2]邢荔函,杜立琛,牛越等.老年抑郁症患病危险因素研究[</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中国卫生统计,2019,36(06):86</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6</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-869.</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[3]武业琛.老年期抑郁障碍的认知损害研究进展[</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山西医药杂志,2018,47(19):2300-2303</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[4]王永军,孙丽丽,贾建军.老年抑郁症与认知功能障碍研究进展[</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80" dirty="0">
                <a:solidFill>
                  <a:srgbClr val="000000">
                    <a:alpha val="100000"/>
                  </a:srgbClr>
                </a:solidFill>
                <a:latin typeface="微软雅黑" panose="020B0503020204020204" charset="-122"/>
                <a:ea typeface="微软雅黑" panose="020B0503020204020204" charset="-122"/>
                <a:cs typeface="微软雅黑" panose="020B0503020204020204" charset="-122"/>
              </a:rPr>
              <a:t>中华老年心脑血管病杂志,2019,21(07):777-</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7</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79.</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[5]王世强,郭凯林,李丹等.身体活动水平对中国老年人衰弱的影响——基于中国健康与养老追踪调查的多</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期</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数据研究</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OL</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].陕西师范大学学报(自然科学版):1-13[2023-05-23].</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https</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doi</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org</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/10.15983/</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cnki</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jsnu</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.20</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2</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3302.</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[6]高晶晶,朱逸杉,王霞.抑郁倾向对中国中老年群体劳动参与的影响——基于</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CHARLS</a:t>
            </a:r>
            <a:r>
              <a:rPr sz="170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面板数据的实证分析[</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劳动经</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济研究,2018,6(01):63-</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80.</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[7]马冠,滚军军.不同体力活动水平对60—69岁老年人心肺功能的影响[</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].皖西学院学报,2022,38(05):</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1</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41-</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145.</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[8]曹若凡,乔玉成.老年人体力活动水平与罹患抑郁症的关联性分析——基于</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CHARLS</a:t>
            </a:r>
            <a:r>
              <a:rPr sz="1700" spc="120" dirty="0">
                <a:solidFill>
                  <a:srgbClr val="000000">
                    <a:alpha val="100000"/>
                  </a:srgbClr>
                </a:solidFill>
                <a:latin typeface="微软雅黑" panose="020B0503020204020204" charset="-122"/>
                <a:ea typeface="微软雅黑" panose="020B0503020204020204" charset="-122"/>
                <a:cs typeface="微软雅黑" panose="020B0503020204020204" charset="-122"/>
              </a:rPr>
              <a:t>追踪调查数据的实证研究</a:t>
            </a:r>
            <a:r>
              <a:rPr sz="17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J].四</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川体育科学,2020,39(06):39-43.</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DOI</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10.</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13932/</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cnki</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sctykx</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.202</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0</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.06.09.</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[9]李冰洁,史崇清,覃露梅,吴慧.老年人运动认知风险综合征与抑郁症相关研究进展[</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J</a:t>
            </a:r>
            <a:r>
              <a:rPr sz="17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].全科护理,2022,20(31):435</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5-</a:t>
            </a:r>
            <a:endParaRPr lang="en-US" altLang="en-US" sz="1700" dirty="0"/>
          </a:p>
        </p:txBody>
      </p:sp>
      <p:pic>
        <p:nvPicPr>
          <p:cNvPr id="251" name="picture 251"/>
          <p:cNvPicPr>
            <a:picLocks noChangeAspect="1"/>
          </p:cNvPicPr>
          <p:nvPr/>
        </p:nvPicPr>
        <p:blipFill>
          <a:blip r:embed="rId1"/>
          <a:stretch>
            <a:fillRect/>
          </a:stretch>
        </p:blipFill>
        <p:spPr>
          <a:xfrm rot="21600000">
            <a:off x="10456164" y="329183"/>
            <a:ext cx="1322831" cy="371856"/>
          </a:xfrm>
          <a:prstGeom prst="rect">
            <a:avLst/>
          </a:prstGeom>
        </p:spPr>
      </p:pic>
      <p:sp>
        <p:nvSpPr>
          <p:cNvPr id="252" name="textbox 252"/>
          <p:cNvSpPr/>
          <p:nvPr/>
        </p:nvSpPr>
        <p:spPr>
          <a:xfrm>
            <a:off x="539483" y="317004"/>
            <a:ext cx="1188085" cy="3829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810"/>
              </a:lnSpc>
            </a:pPr>
            <a:r>
              <a:rPr sz="2300" spc="-7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Refrenc</a:t>
            </a:r>
            <a:r>
              <a:rPr sz="2300" spc="-2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e</a:t>
            </a:r>
            <a:endParaRPr lang="en-US" altLang="en-US" sz="2300" dirty="0"/>
          </a:p>
        </p:txBody>
      </p:sp>
      <p:sp>
        <p:nvSpPr>
          <p:cNvPr id="253" name="textbox 253"/>
          <p:cNvSpPr/>
          <p:nvPr/>
        </p:nvSpPr>
        <p:spPr>
          <a:xfrm>
            <a:off x="441629" y="6417665"/>
            <a:ext cx="610234" cy="246379"/>
          </a:xfrm>
          <a:prstGeom prst="rect">
            <a:avLst/>
          </a:prstGeom>
        </p:spPr>
        <p:txBody>
          <a:bodyPr vert="horz" wrap="square" lIns="0" tIns="0" rIns="0" bIns="0"/>
          <a:lstStyle/>
          <a:p>
            <a:pPr algn="l" rtl="0" eaLnBrk="0">
              <a:lnSpc>
                <a:spcPct val="88000"/>
              </a:lnSpc>
            </a:pPr>
            <a:endParaRPr lang="en-US" altLang="en-US" sz="100" dirty="0"/>
          </a:p>
          <a:p>
            <a:pPr marL="12700" algn="l" rtl="0" eaLnBrk="0">
              <a:lnSpc>
                <a:spcPct val="85000"/>
              </a:lnSpc>
            </a:pP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4358</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p:txBody>
      </p:sp>
      <p:pic>
        <p:nvPicPr>
          <p:cNvPr id="254" name="picture 254"/>
          <p:cNvPicPr>
            <a:picLocks noChangeAspect="1"/>
          </p:cNvPicPr>
          <p:nvPr/>
        </p:nvPicPr>
        <p:blipFill>
          <a:blip r:embed="rId2"/>
          <a:stretch>
            <a:fillRect/>
          </a:stretch>
        </p:blipFill>
        <p:spPr>
          <a:xfrm rot="21600000">
            <a:off x="528700" y="848944"/>
            <a:ext cx="589711" cy="38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picture 255"/>
          <p:cNvPicPr>
            <a:picLocks noChangeAspect="1"/>
          </p:cNvPicPr>
          <p:nvPr/>
        </p:nvPicPr>
        <p:blipFill>
          <a:blip r:embed="rId1"/>
          <a:stretch>
            <a:fillRect/>
          </a:stretch>
        </p:blipFill>
        <p:spPr>
          <a:xfrm rot="21600000">
            <a:off x="0" y="0"/>
            <a:ext cx="12192000" cy="6858000"/>
          </a:xfrm>
          <a:prstGeom prst="rect">
            <a:avLst/>
          </a:prstGeom>
        </p:spPr>
      </p:pic>
      <p:sp>
        <p:nvSpPr>
          <p:cNvPr id="256" name="textbox 256"/>
          <p:cNvSpPr/>
          <p:nvPr/>
        </p:nvSpPr>
        <p:spPr>
          <a:xfrm>
            <a:off x="4764176" y="2654160"/>
            <a:ext cx="2616835" cy="691515"/>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ct val="93000"/>
              </a:lnSpc>
            </a:pPr>
            <a:r>
              <a:rPr sz="4700" spc="410" dirty="0">
                <a:ln w="17434"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感谢阅</a:t>
            </a:r>
            <a:r>
              <a:rPr sz="4700" spc="370" dirty="0">
                <a:ln w="17434"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读</a:t>
            </a:r>
            <a:endParaRPr lang="en-US" altLang="en-US" sz="4700" dirty="0"/>
          </a:p>
        </p:txBody>
      </p:sp>
      <p:pic>
        <p:nvPicPr>
          <p:cNvPr id="257" name="picture 257"/>
          <p:cNvPicPr>
            <a:picLocks noChangeAspect="1"/>
          </p:cNvPicPr>
          <p:nvPr/>
        </p:nvPicPr>
        <p:blipFill>
          <a:blip r:embed="rId2"/>
          <a:stretch>
            <a:fillRect/>
          </a:stretch>
        </p:blipFill>
        <p:spPr>
          <a:xfrm rot="21600000">
            <a:off x="5219700" y="1588007"/>
            <a:ext cx="1749552" cy="49225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1"/>
          <a:stretch>
            <a:fillRect/>
          </a:stretch>
        </p:blipFill>
        <p:spPr>
          <a:xfrm rot="21600000">
            <a:off x="0" y="0"/>
            <a:ext cx="12192000" cy="6858000"/>
          </a:xfrm>
          <a:prstGeom prst="rect">
            <a:avLst/>
          </a:prstGeom>
        </p:spPr>
      </p:pic>
      <p:sp>
        <p:nvSpPr>
          <p:cNvPr id="6" name="textbox 6"/>
          <p:cNvSpPr/>
          <p:nvPr/>
        </p:nvSpPr>
        <p:spPr>
          <a:xfrm>
            <a:off x="6346961" y="1689409"/>
            <a:ext cx="2487295" cy="2155189"/>
          </a:xfrm>
          <a:prstGeom prst="rect">
            <a:avLst/>
          </a:prstGeom>
        </p:spPr>
        <p:txBody>
          <a:bodyPr vert="horz" wrap="square" lIns="0" tIns="0" rIns="0" bIns="0"/>
          <a:lstStyle/>
          <a:p>
            <a:pPr algn="l" rtl="0" eaLnBrk="0">
              <a:lnSpc>
                <a:spcPct val="79000"/>
              </a:lnSpc>
            </a:pPr>
            <a:endParaRPr lang="en-US" altLang="en-US" sz="100" dirty="0"/>
          </a:p>
          <a:p>
            <a:pPr marL="15875" algn="l" rtl="0" eaLnBrk="0">
              <a:lnSpc>
                <a:spcPct val="110000"/>
              </a:lnSpc>
            </a:pPr>
            <a:r>
              <a:rPr sz="2700" u="sng"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文</a:t>
            </a:r>
            <a:r>
              <a:rPr sz="270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献综</a:t>
            </a:r>
            <a:r>
              <a:rPr sz="27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述</a:t>
            </a:r>
            <a:endParaRPr lang="en-US" altLang="en-US" sz="2700" dirty="0"/>
          </a:p>
          <a:p>
            <a:pPr algn="l" rtl="0" eaLnBrk="0">
              <a:lnSpc>
                <a:spcPct val="130000"/>
              </a:lnSpc>
            </a:pPr>
            <a:endParaRPr lang="en-US" altLang="en-US" sz="1000" dirty="0"/>
          </a:p>
          <a:p>
            <a:pPr algn="l" rtl="0" eaLnBrk="0">
              <a:lnSpc>
                <a:spcPct val="130000"/>
              </a:lnSpc>
            </a:pPr>
            <a:endParaRPr lang="en-US" altLang="en-US" sz="1000" dirty="0"/>
          </a:p>
          <a:p>
            <a:pPr marL="15875" algn="l" rtl="0" eaLnBrk="0">
              <a:lnSpc>
                <a:spcPct val="96000"/>
              </a:lnSpc>
              <a:spcBef>
                <a:spcPts val="425"/>
              </a:spcBef>
            </a:pPr>
            <a:r>
              <a:rPr sz="1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前人关于运</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动与抑郁症的研究</a:t>
            </a:r>
            <a:endParaRPr lang="en-US" altLang="en-US" sz="1400" dirty="0"/>
          </a:p>
          <a:p>
            <a:pPr marL="12700" indent="1905" algn="l" rtl="0" eaLnBrk="0">
              <a:lnSpc>
                <a:spcPct val="114000"/>
              </a:lnSpc>
              <a:spcBef>
                <a:spcPts val="395"/>
              </a:spcBef>
            </a:pPr>
            <a:r>
              <a:rPr sz="140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较为完备，</a:t>
            </a:r>
            <a:r>
              <a:rPr sz="140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但是身体活动与</a:t>
            </a:r>
            <a:r>
              <a:rPr sz="14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老</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年人抑郁状态的研究相对较</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少。</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基于</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CAHRLS</a:t>
            </a:r>
            <a:r>
              <a:rPr sz="140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数据的内容</a:t>
            </a:r>
            <a:r>
              <a:rPr sz="14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就</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更</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加有</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限。</a:t>
            </a:r>
            <a:endParaRPr lang="en-US" altLang="en-US" sz="1400" dirty="0"/>
          </a:p>
        </p:txBody>
      </p:sp>
      <p:sp>
        <p:nvSpPr>
          <p:cNvPr id="7" name="textbox 7"/>
          <p:cNvSpPr/>
          <p:nvPr/>
        </p:nvSpPr>
        <p:spPr>
          <a:xfrm>
            <a:off x="850165" y="3702045"/>
            <a:ext cx="2534285" cy="960755"/>
          </a:xfrm>
          <a:prstGeom prst="rect">
            <a:avLst/>
          </a:prstGeom>
        </p:spPr>
        <p:txBody>
          <a:bodyPr vert="horz" wrap="square" lIns="0" tIns="0" rIns="0" bIns="0"/>
          <a:lstStyle/>
          <a:p>
            <a:pPr algn="l" rtl="0" eaLnBrk="0">
              <a:lnSpc>
                <a:spcPct val="89000"/>
              </a:lnSpc>
            </a:pPr>
            <a:endParaRPr lang="en-US" altLang="en-US" sz="100" dirty="0"/>
          </a:p>
          <a:p>
            <a:pPr marL="12700" algn="l" rtl="0" eaLnBrk="0">
              <a:lnSpc>
                <a:spcPct val="93000"/>
              </a:lnSpc>
            </a:pPr>
            <a:r>
              <a:rPr sz="2700" u="sng"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题</a:t>
            </a:r>
            <a:r>
              <a:rPr sz="2700" spc="70" dirty="0">
                <a:solidFill>
                  <a:srgbClr val="FFFFFF">
                    <a:alpha val="100000"/>
                  </a:srgbClr>
                </a:solidFill>
                <a:latin typeface="微软雅黑" panose="020B0503020204020204" charset="-122"/>
                <a:ea typeface="微软雅黑" panose="020B0503020204020204" charset="-122"/>
                <a:cs typeface="微软雅黑" panose="020B0503020204020204" charset="-122"/>
              </a:rPr>
              <a:t>名</a:t>
            </a:r>
            <a:endParaRPr lang="en-US" altLang="en-US" sz="2700" dirty="0"/>
          </a:p>
          <a:p>
            <a:pPr algn="l" rtl="0" eaLnBrk="0">
              <a:lnSpc>
                <a:spcPct val="177000"/>
              </a:lnSpc>
            </a:pPr>
            <a:endParaRPr lang="en-US" altLang="en-US" sz="1000" dirty="0"/>
          </a:p>
          <a:p>
            <a:pPr algn="l" rtl="0" eaLnBrk="0">
              <a:lnSpc>
                <a:spcPct val="119000"/>
              </a:lnSpc>
            </a:pPr>
            <a:endParaRPr lang="en-US" altLang="en-US" sz="300" dirty="0"/>
          </a:p>
          <a:p>
            <a:pPr marL="15240" algn="l" rtl="0" eaLnBrk="0">
              <a:lnSpc>
                <a:spcPts val="1790"/>
              </a:lnSpc>
            </a:pPr>
            <a:r>
              <a:rPr sz="140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中国老年人+运动水平+抑郁</a:t>
            </a:r>
            <a:r>
              <a:rPr sz="14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症</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状</a:t>
            </a:r>
            <a:endParaRPr lang="en-US" altLang="en-US" sz="1400" dirty="0"/>
          </a:p>
        </p:txBody>
      </p:sp>
      <p:sp>
        <p:nvSpPr>
          <p:cNvPr id="8" name="textbox 8"/>
          <p:cNvSpPr/>
          <p:nvPr/>
        </p:nvSpPr>
        <p:spPr>
          <a:xfrm>
            <a:off x="3594277" y="2522314"/>
            <a:ext cx="2282825" cy="1961514"/>
          </a:xfrm>
          <a:prstGeom prst="rect">
            <a:avLst/>
          </a:prstGeom>
        </p:spPr>
        <p:txBody>
          <a:bodyPr vert="horz" wrap="square" lIns="0" tIns="0" rIns="0" bIns="0"/>
          <a:lstStyle/>
          <a:p>
            <a:pPr algn="l" rtl="0" eaLnBrk="0">
              <a:lnSpc>
                <a:spcPct val="85000"/>
              </a:lnSpc>
            </a:pPr>
            <a:endParaRPr lang="en-US" altLang="en-US" sz="100" dirty="0"/>
          </a:p>
          <a:p>
            <a:pPr marL="23495" algn="l" rtl="0" eaLnBrk="0">
              <a:lnSpc>
                <a:spcPct val="93000"/>
              </a:lnSpc>
            </a:pPr>
            <a:r>
              <a:rPr sz="2700" u="sng" spc="60" dirty="0">
                <a:solidFill>
                  <a:srgbClr val="FFFFFF">
                    <a:alpha val="100000"/>
                  </a:srgbClr>
                </a:solidFill>
                <a:latin typeface="微软雅黑" panose="020B0503020204020204" charset="-122"/>
                <a:ea typeface="微软雅黑" panose="020B0503020204020204" charset="-122"/>
                <a:cs typeface="微软雅黑" panose="020B0503020204020204" charset="-122"/>
              </a:rPr>
              <a:t>背</a:t>
            </a:r>
            <a:r>
              <a:rPr sz="270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景</a:t>
            </a:r>
            <a:endParaRPr lang="en-US" altLang="en-US" sz="2700" dirty="0"/>
          </a:p>
          <a:p>
            <a:pPr algn="l" rtl="0" eaLnBrk="0">
              <a:lnSpc>
                <a:spcPct val="136000"/>
              </a:lnSpc>
            </a:pPr>
            <a:endParaRPr lang="en-US" altLang="en-US" sz="1000" dirty="0"/>
          </a:p>
          <a:p>
            <a:pPr algn="l" rtl="0" eaLnBrk="0">
              <a:lnSpc>
                <a:spcPct val="119000"/>
              </a:lnSpc>
            </a:pPr>
            <a:endParaRPr lang="en-US" altLang="en-US" sz="300" dirty="0"/>
          </a:p>
          <a:p>
            <a:pPr marL="14605" indent="-1905" algn="l" rtl="0" eaLnBrk="0">
              <a:lnSpc>
                <a:spcPct val="121000"/>
              </a:lnSpc>
              <a:spcBef>
                <a:spcPts val="5"/>
              </a:spcBef>
            </a:pP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WHO</a:t>
            </a:r>
            <a:r>
              <a:rPr sz="14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2023年最新的数据显示</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世界上大约有2.8亿</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人,60岁以</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上老年人口的5.7%</a:t>
            </a:r>
            <a:r>
              <a:rPr sz="1400" spc="1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。中国老</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40" dirty="0">
                <a:solidFill>
                  <a:srgbClr val="FFFFFF">
                    <a:alpha val="100000"/>
                  </a:srgbClr>
                </a:solidFill>
                <a:latin typeface="微软雅黑" panose="020B0503020204020204" charset="-122"/>
                <a:ea typeface="微软雅黑" panose="020B0503020204020204" charset="-122"/>
                <a:cs typeface="微软雅黑" panose="020B0503020204020204" charset="-122"/>
              </a:rPr>
              <a:t>年人抑郁症患者高达95</a:t>
            </a:r>
            <a:r>
              <a:rPr sz="1400" spc="30" dirty="0">
                <a:solidFill>
                  <a:srgbClr val="FFFFFF">
                    <a:alpha val="100000"/>
                  </a:srgbClr>
                </a:solidFill>
                <a:latin typeface="微软雅黑" panose="020B0503020204020204" charset="-122"/>
                <a:ea typeface="微软雅黑" panose="020B0503020204020204" charset="-122"/>
                <a:cs typeface="微软雅黑" panose="020B0503020204020204" charset="-122"/>
              </a:rPr>
              <a:t>0</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0万</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人</a:t>
            </a:r>
            <a:r>
              <a:rPr sz="140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a:t>
            </a:r>
            <a:r>
              <a:rPr sz="1400" spc="-90" dirty="0">
                <a:solidFill>
                  <a:srgbClr val="94070A">
                    <a:alpha val="100000"/>
                  </a:srgbClr>
                </a:solidFill>
                <a:latin typeface="微软雅黑" panose="020B0503020204020204" charset="-122"/>
                <a:ea typeface="微软雅黑" panose="020B0503020204020204" charset="-122"/>
                <a:cs typeface="微软雅黑" panose="020B0503020204020204" charset="-122"/>
              </a:rPr>
              <a:t>症</a:t>
            </a:r>
            <a:r>
              <a:rPr sz="1400" spc="-70" dirty="0">
                <a:solidFill>
                  <a:srgbClr val="94070A">
                    <a:alpha val="100000"/>
                  </a:srgbClr>
                </a:solidFill>
                <a:latin typeface="微软雅黑" panose="020B0503020204020204" charset="-122"/>
                <a:ea typeface="微软雅黑" panose="020B0503020204020204" charset="-122"/>
                <a:cs typeface="微软雅黑" panose="020B0503020204020204" charset="-122"/>
              </a:rPr>
              <a:t>。</a:t>
            </a:r>
            <a:endParaRPr lang="en-US" altLang="en-US" sz="1400" dirty="0"/>
          </a:p>
        </p:txBody>
      </p:sp>
      <p:sp>
        <p:nvSpPr>
          <p:cNvPr id="9" name="textbox 9"/>
          <p:cNvSpPr/>
          <p:nvPr/>
        </p:nvSpPr>
        <p:spPr>
          <a:xfrm>
            <a:off x="9020164" y="905617"/>
            <a:ext cx="1927860" cy="2202179"/>
          </a:xfrm>
          <a:prstGeom prst="rect">
            <a:avLst/>
          </a:prstGeom>
        </p:spPr>
        <p:txBody>
          <a:bodyPr vert="horz" wrap="square" lIns="0" tIns="0" rIns="0" bIns="0"/>
          <a:lstStyle/>
          <a:p>
            <a:pPr algn="l" rtl="0" eaLnBrk="0">
              <a:lnSpc>
                <a:spcPct val="72000"/>
              </a:lnSpc>
            </a:pPr>
            <a:endParaRPr lang="en-US" altLang="en-US" sz="100" dirty="0"/>
          </a:p>
          <a:p>
            <a:pPr marL="12700" algn="l" rtl="0" eaLnBrk="0">
              <a:lnSpc>
                <a:spcPct val="93000"/>
              </a:lnSpc>
            </a:pPr>
            <a:r>
              <a:rPr sz="2700" u="sng"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研</a:t>
            </a:r>
            <a:r>
              <a:rPr sz="270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究设</a:t>
            </a:r>
            <a:r>
              <a:rPr sz="27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计</a:t>
            </a:r>
            <a:endParaRPr lang="en-US" altLang="en-US" sz="2700" dirty="0"/>
          </a:p>
          <a:p>
            <a:pPr algn="l" rtl="0" eaLnBrk="0">
              <a:lnSpc>
                <a:spcPct val="166000"/>
              </a:lnSpc>
            </a:pPr>
            <a:endParaRPr lang="en-US" altLang="en-US" sz="1000" dirty="0"/>
          </a:p>
          <a:p>
            <a:pPr marL="148590" algn="l" rtl="0" eaLnBrk="0">
              <a:lnSpc>
                <a:spcPct val="98000"/>
              </a:lnSpc>
              <a:spcBef>
                <a:spcPts val="425"/>
              </a:spcBef>
            </a:pPr>
            <a:r>
              <a:rPr sz="140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1</a:t>
            </a:r>
            <a:r>
              <a:rPr sz="140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90" dirty="0">
                <a:solidFill>
                  <a:srgbClr val="FFFFFF">
                    <a:alpha val="100000"/>
                  </a:srgbClr>
                </a:solidFill>
                <a:latin typeface="微软雅黑" panose="020B0503020204020204" charset="-122"/>
                <a:ea typeface="微软雅黑" panose="020B0503020204020204" charset="-122"/>
                <a:cs typeface="微软雅黑" panose="020B0503020204020204" charset="-122"/>
              </a:rPr>
              <a:t>、活动理</a:t>
            </a:r>
            <a:r>
              <a:rPr sz="1400" spc="-70" dirty="0">
                <a:solidFill>
                  <a:srgbClr val="FFFFFF">
                    <a:alpha val="100000"/>
                  </a:srgbClr>
                </a:solidFill>
                <a:latin typeface="微软雅黑" panose="020B0503020204020204" charset="-122"/>
                <a:ea typeface="微软雅黑" panose="020B0503020204020204" charset="-122"/>
                <a:cs typeface="微软雅黑" panose="020B0503020204020204" charset="-122"/>
              </a:rPr>
              <a:t>论</a:t>
            </a:r>
            <a:endParaRPr lang="en-US" altLang="en-US" sz="1400" dirty="0"/>
          </a:p>
          <a:p>
            <a:pPr marL="133985" algn="l" rtl="0" eaLnBrk="0">
              <a:lnSpc>
                <a:spcPct val="98000"/>
              </a:lnSpc>
              <a:spcBef>
                <a:spcPts val="370"/>
              </a:spcBef>
            </a:pPr>
            <a:r>
              <a:rPr sz="14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2</a:t>
            </a:r>
            <a:r>
              <a:rPr sz="14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、CHARLS和lo</a:t>
            </a:r>
            <a:r>
              <a:rPr sz="1400" spc="0" dirty="0">
                <a:solidFill>
                  <a:srgbClr val="FFFFFF">
                    <a:alpha val="100000"/>
                  </a:srgbClr>
                </a:solidFill>
                <a:latin typeface="微软雅黑" panose="020B0503020204020204" charset="-122"/>
                <a:ea typeface="微软雅黑" panose="020B0503020204020204" charset="-122"/>
                <a:cs typeface="微软雅黑" panose="020B0503020204020204" charset="-122"/>
              </a:rPr>
              <a:t>gistic</a:t>
            </a:r>
            <a:endParaRPr lang="en-US" altLang="en-US" sz="1400" dirty="0"/>
          </a:p>
          <a:p>
            <a:pPr marL="133350" algn="l" rtl="0" eaLnBrk="0">
              <a:lnSpc>
                <a:spcPct val="98000"/>
              </a:lnSpc>
              <a:spcBef>
                <a:spcPts val="370"/>
              </a:spcBef>
            </a:pPr>
            <a:r>
              <a:rPr sz="1400" spc="-70" dirty="0">
                <a:solidFill>
                  <a:srgbClr val="FFFFFF">
                    <a:alpha val="100000"/>
                  </a:srgbClr>
                </a:solidFill>
                <a:latin typeface="微软雅黑" panose="020B0503020204020204" charset="-122"/>
                <a:ea typeface="微软雅黑" panose="020B0503020204020204" charset="-122"/>
                <a:cs typeface="微软雅黑" panose="020B0503020204020204" charset="-122"/>
              </a:rPr>
              <a:t>3</a:t>
            </a:r>
            <a:r>
              <a:rPr sz="1400" spc="-7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70" dirty="0">
                <a:solidFill>
                  <a:srgbClr val="FFFFFF">
                    <a:alpha val="100000"/>
                  </a:srgbClr>
                </a:solidFill>
                <a:latin typeface="微软雅黑" panose="020B0503020204020204" charset="-122"/>
                <a:ea typeface="微软雅黑" panose="020B0503020204020204" charset="-122"/>
                <a:cs typeface="微软雅黑" panose="020B0503020204020204" charset="-122"/>
              </a:rPr>
              <a:t>、研究结果</a:t>
            </a:r>
            <a:endParaRPr lang="en-US" altLang="en-US" sz="1400" dirty="0"/>
          </a:p>
          <a:p>
            <a:pPr marL="132080" algn="l" rtl="0" eaLnBrk="0">
              <a:lnSpc>
                <a:spcPct val="98000"/>
              </a:lnSpc>
              <a:spcBef>
                <a:spcPts val="370"/>
              </a:spcBef>
            </a:pPr>
            <a:r>
              <a:rPr sz="1400" spc="-70" dirty="0">
                <a:solidFill>
                  <a:srgbClr val="FFFFFF">
                    <a:alpha val="100000"/>
                  </a:srgbClr>
                </a:solidFill>
                <a:latin typeface="微软雅黑" panose="020B0503020204020204" charset="-122"/>
                <a:ea typeface="微软雅黑" panose="020B0503020204020204" charset="-122"/>
                <a:cs typeface="微软雅黑" panose="020B0503020204020204" charset="-122"/>
              </a:rPr>
              <a:t>4</a:t>
            </a:r>
            <a:r>
              <a:rPr sz="1400" spc="-7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70" dirty="0">
                <a:solidFill>
                  <a:srgbClr val="FFFFFF">
                    <a:alpha val="100000"/>
                  </a:srgbClr>
                </a:solidFill>
                <a:latin typeface="微软雅黑" panose="020B0503020204020204" charset="-122"/>
                <a:ea typeface="微软雅黑" panose="020B0503020204020204" charset="-122"/>
                <a:cs typeface="微软雅黑" panose="020B0503020204020204" charset="-122"/>
              </a:rPr>
              <a:t>、研究结论</a:t>
            </a:r>
            <a:endParaRPr lang="en-US" altLang="en-US" sz="1400" dirty="0"/>
          </a:p>
          <a:p>
            <a:pPr marL="134620" algn="l" rtl="0" eaLnBrk="0">
              <a:lnSpc>
                <a:spcPct val="98000"/>
              </a:lnSpc>
              <a:spcBef>
                <a:spcPts val="370"/>
              </a:spcBef>
            </a:pPr>
            <a:r>
              <a:rPr sz="14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5</a:t>
            </a:r>
            <a:r>
              <a:rPr sz="14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、参考文</a:t>
            </a:r>
            <a:r>
              <a:rPr sz="1400" spc="-20" dirty="0">
                <a:solidFill>
                  <a:srgbClr val="FFFFFF">
                    <a:alpha val="100000"/>
                  </a:srgbClr>
                </a:solidFill>
                <a:latin typeface="微软雅黑" panose="020B0503020204020204" charset="-122"/>
                <a:ea typeface="微软雅黑" panose="020B0503020204020204" charset="-122"/>
                <a:cs typeface="微软雅黑" panose="020B0503020204020204" charset="-122"/>
              </a:rPr>
              <a:t>献</a:t>
            </a:r>
            <a:endParaRPr lang="en-US" altLang="en-US" sz="1400" dirty="0"/>
          </a:p>
          <a:p>
            <a:pPr marL="134620" algn="l" rtl="0" eaLnBrk="0">
              <a:lnSpc>
                <a:spcPct val="98000"/>
              </a:lnSpc>
              <a:spcBef>
                <a:spcPts val="370"/>
              </a:spcBef>
            </a:pPr>
            <a:r>
              <a:rPr sz="14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6</a:t>
            </a:r>
            <a:r>
              <a:rPr sz="14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 </a:t>
            </a:r>
            <a:r>
              <a:rPr sz="1400" spc="-80" dirty="0">
                <a:solidFill>
                  <a:srgbClr val="FFFFFF">
                    <a:alpha val="100000"/>
                  </a:srgbClr>
                </a:solidFill>
                <a:latin typeface="微软雅黑" panose="020B0503020204020204" charset="-122"/>
                <a:ea typeface="微软雅黑" panose="020B0503020204020204" charset="-122"/>
                <a:cs typeface="微软雅黑" panose="020B0503020204020204" charset="-122"/>
              </a:rPr>
              <a:t>、附录/鸣</a:t>
            </a:r>
            <a:r>
              <a:rPr sz="1400" spc="-50" dirty="0">
                <a:solidFill>
                  <a:srgbClr val="FFFFFF">
                    <a:alpha val="100000"/>
                  </a:srgbClr>
                </a:solidFill>
                <a:latin typeface="微软雅黑" panose="020B0503020204020204" charset="-122"/>
                <a:ea typeface="微软雅黑" panose="020B0503020204020204" charset="-122"/>
                <a:cs typeface="微软雅黑" panose="020B0503020204020204" charset="-122"/>
              </a:rPr>
              <a:t>谢</a:t>
            </a:r>
            <a:endParaRPr lang="en-US" altLang="en-US" sz="1400" dirty="0"/>
          </a:p>
        </p:txBody>
      </p:sp>
      <p:pic>
        <p:nvPicPr>
          <p:cNvPr id="10" name="picture 10"/>
          <p:cNvPicPr>
            <a:picLocks noChangeAspect="1"/>
          </p:cNvPicPr>
          <p:nvPr/>
        </p:nvPicPr>
        <p:blipFill>
          <a:blip r:embed="rId2"/>
          <a:stretch>
            <a:fillRect/>
          </a:stretch>
        </p:blipFill>
        <p:spPr>
          <a:xfrm rot="21600000">
            <a:off x="0" y="2937471"/>
            <a:ext cx="12192000" cy="3920528"/>
          </a:xfrm>
          <a:prstGeom prst="rect">
            <a:avLst/>
          </a:prstGeom>
        </p:spPr>
      </p:pic>
      <p:pic>
        <p:nvPicPr>
          <p:cNvPr id="11" name="picture 11"/>
          <p:cNvPicPr>
            <a:picLocks noChangeAspect="1"/>
          </p:cNvPicPr>
          <p:nvPr/>
        </p:nvPicPr>
        <p:blipFill>
          <a:blip r:embed="rId3"/>
          <a:stretch>
            <a:fillRect/>
          </a:stretch>
        </p:blipFill>
        <p:spPr>
          <a:xfrm rot="21600000">
            <a:off x="10456164" y="329183"/>
            <a:ext cx="1322831" cy="371856"/>
          </a:xfrm>
          <a:prstGeom prst="rect">
            <a:avLst/>
          </a:prstGeom>
        </p:spPr>
      </p:pic>
      <p:sp>
        <p:nvSpPr>
          <p:cNvPr id="12" name="textbox 12"/>
          <p:cNvSpPr/>
          <p:nvPr/>
        </p:nvSpPr>
        <p:spPr>
          <a:xfrm>
            <a:off x="540702" y="341693"/>
            <a:ext cx="627380" cy="35496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4000"/>
              </a:lnSpc>
            </a:pPr>
            <a:r>
              <a:rPr sz="2300" spc="70" dirty="0">
                <a:ln w="8717"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步</a:t>
            </a:r>
            <a:r>
              <a:rPr sz="2300" spc="60" dirty="0">
                <a:ln w="8717" cap="flat" cmpd="sng">
                  <a:solidFill>
                    <a:srgbClr val="FFFFFF">
                      <a:alpha val="100000"/>
                    </a:srgbClr>
                  </a:solidFill>
                  <a:prstDash val="solid"/>
                  <a:bevel/>
                </a:ln>
                <a:solidFill>
                  <a:srgbClr val="FFFFFF">
                    <a:alpha val="100000"/>
                  </a:srgbClr>
                </a:solidFill>
                <a:latin typeface="微软雅黑" panose="020B0503020204020204" charset="-122"/>
                <a:ea typeface="微软雅黑" panose="020B0503020204020204" charset="-122"/>
                <a:cs typeface="微软雅黑" panose="020B0503020204020204" charset="-122"/>
              </a:rPr>
              <a:t>骤</a:t>
            </a:r>
            <a:endParaRPr lang="en-US" altLang="en-US" sz="2300" dirty="0"/>
          </a:p>
        </p:txBody>
      </p:sp>
      <p:pic>
        <p:nvPicPr>
          <p:cNvPr id="13" name="picture 13"/>
          <p:cNvPicPr>
            <a:picLocks noChangeAspect="1"/>
          </p:cNvPicPr>
          <p:nvPr/>
        </p:nvPicPr>
        <p:blipFill>
          <a:blip r:embed="rId4"/>
          <a:stretch>
            <a:fillRect/>
          </a:stretch>
        </p:blipFill>
        <p:spPr>
          <a:xfrm rot="21600000">
            <a:off x="528700" y="848944"/>
            <a:ext cx="589711" cy="38100"/>
          </a:xfrm>
          <a:prstGeom prst="rect">
            <a:avLst/>
          </a:prstGeom>
        </p:spPr>
      </p:pic>
      <p:sp>
        <p:nvSpPr>
          <p:cNvPr id="14" name="textbox 14"/>
          <p:cNvSpPr/>
          <p:nvPr/>
        </p:nvSpPr>
        <p:spPr>
          <a:xfrm>
            <a:off x="11683974" y="6467982"/>
            <a:ext cx="106045" cy="170179"/>
          </a:xfrm>
          <a:prstGeom prst="rect">
            <a:avLst/>
          </a:prstGeom>
        </p:spPr>
        <p:txBody>
          <a:bodyPr vert="horz" wrap="square" lIns="0" tIns="0" rIns="0" bIns="0"/>
          <a:lstStyle/>
          <a:p>
            <a:pPr algn="l" rtl="0" eaLnBrk="0">
              <a:lnSpc>
                <a:spcPct val="87000"/>
              </a:lnSpc>
            </a:pPr>
            <a:endParaRPr lang="en-US" altLang="en-US" sz="100" dirty="0"/>
          </a:p>
          <a:p>
            <a:pPr marL="12700" algn="l" rtl="0" eaLnBrk="0">
              <a:lnSpc>
                <a:spcPct val="86000"/>
              </a:lnSpc>
            </a:pPr>
            <a:r>
              <a:rPr sz="1100" spc="20" dirty="0">
                <a:solidFill>
                  <a:srgbClr val="BFBFBF">
                    <a:alpha val="100000"/>
                  </a:srgbClr>
                </a:solidFill>
                <a:latin typeface="Arial" panose="020B0604020202020204"/>
                <a:ea typeface="Arial" panose="020B0604020202020204"/>
                <a:cs typeface="Arial" panose="020B0604020202020204"/>
              </a:rPr>
              <a:t>2</a:t>
            </a:r>
            <a:endParaRPr lang="en-US" altLang="en-US" sz="1100" dirty="0"/>
          </a:p>
        </p:txBody>
      </p:sp>
      <p:pic>
        <p:nvPicPr>
          <p:cNvPr id="15" name="picture 15"/>
          <p:cNvPicPr>
            <a:picLocks noChangeAspect="1"/>
          </p:cNvPicPr>
          <p:nvPr/>
        </p:nvPicPr>
        <p:blipFill>
          <a:blip r:embed="rId5"/>
          <a:stretch>
            <a:fillRect/>
          </a:stretch>
        </p:blipFill>
        <p:spPr>
          <a:xfrm rot="21600000">
            <a:off x="6872934" y="4436389"/>
            <a:ext cx="34519" cy="34175"/>
          </a:xfrm>
          <a:prstGeom prst="rect">
            <a:avLst/>
          </a:prstGeom>
        </p:spPr>
      </p:pic>
      <p:pic>
        <p:nvPicPr>
          <p:cNvPr id="16" name="picture 16"/>
          <p:cNvPicPr>
            <a:picLocks noChangeAspect="1"/>
          </p:cNvPicPr>
          <p:nvPr/>
        </p:nvPicPr>
        <p:blipFill>
          <a:blip r:embed="rId6"/>
          <a:stretch>
            <a:fillRect/>
          </a:stretch>
        </p:blipFill>
        <p:spPr>
          <a:xfrm rot="21600000">
            <a:off x="9562287" y="4281004"/>
            <a:ext cx="17931" cy="179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7"/>
          <p:cNvSpPr/>
          <p:nvPr/>
        </p:nvSpPr>
        <p:spPr>
          <a:xfrm>
            <a:off x="435355" y="1510030"/>
            <a:ext cx="11618594" cy="5221604"/>
          </a:xfrm>
          <a:prstGeom prst="rect">
            <a:avLst/>
          </a:prstGeom>
        </p:spPr>
        <p:txBody>
          <a:bodyPr vert="horz" wrap="square" lIns="0" tIns="0" rIns="0" bIns="0"/>
          <a:lstStyle/>
          <a:p>
            <a:pPr algn="l" rtl="0" eaLnBrk="0">
              <a:lnSpc>
                <a:spcPct val="83000"/>
              </a:lnSpc>
            </a:pPr>
            <a:endParaRPr lang="en-US" altLang="en-US" sz="100" dirty="0"/>
          </a:p>
          <a:p>
            <a:pPr marL="16510" indent="1905" algn="l" rtl="0" eaLnBrk="0">
              <a:lnSpc>
                <a:spcPct val="118000"/>
              </a:lnSpc>
              <a:spcBef>
                <a:spcPts val="540"/>
              </a:spcBef>
            </a:pP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运动对于抑郁症有着显著的抑制作</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用。</a:t>
            </a:r>
            <a:endParaRPr lang="en-US" altLang="en-US" sz="1700" dirty="0"/>
          </a:p>
          <a:p>
            <a:pPr marL="13335" indent="3175" algn="l" rtl="0" eaLnBrk="0">
              <a:lnSpc>
                <a:spcPct val="118000"/>
              </a:lnSpc>
              <a:spcBef>
                <a:spcPts val="560"/>
              </a:spcBef>
            </a:pPr>
            <a:r>
              <a:rPr sz="1700" spc="60" dirty="0">
                <a:ln w="6537"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神经递质调节：</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运动可以促进大脑中多巴胺</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、血清素和内啡肽等神经递质的释放</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。这些神经递质在情绪调节</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中</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起着</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关键作用，</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而抑郁症与这些神经递质的不平衡有关</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。通过运动，</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身体释放出更多的神经递质，</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有助于提升情绪状态</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10" dirty="0">
                <a:solidFill>
                  <a:srgbClr val="000000">
                    <a:alpha val="100000"/>
                  </a:srgbClr>
                </a:solidFill>
                <a:latin typeface="微软雅黑" panose="020B0503020204020204" charset="-122"/>
                <a:ea typeface="微软雅黑" panose="020B0503020204020204" charset="-122"/>
                <a:cs typeface="微软雅黑" panose="020B0503020204020204" charset="-122"/>
              </a:rPr>
              <a:t>减少抑郁症状</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a:p>
            <a:pPr marL="20955" indent="19050" algn="l" rtl="0" eaLnBrk="0">
              <a:lnSpc>
                <a:spcPct val="114000"/>
              </a:lnSpc>
              <a:spcBef>
                <a:spcPts val="520"/>
              </a:spcBef>
            </a:pPr>
            <a:r>
              <a:rPr sz="1700" spc="30" dirty="0">
                <a:ln w="6537"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内分泌系统改善：</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运动能够调节内分泌系统，</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促进身体内多种激素的平衡，如皮质醇和内啡肽</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。长期的压力和抑郁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状态会导致内分泌系统紊乱</a:t>
            </a:r>
            <a:r>
              <a:rPr lang="zh-CN"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而运动有助于恢复平衡，</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减轻抑郁症状</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a:p>
            <a:pPr marL="13335" indent="3810" algn="l" rtl="0" eaLnBrk="0">
              <a:lnSpc>
                <a:spcPct val="120000"/>
              </a:lnSpc>
              <a:spcBef>
                <a:spcPts val="570"/>
              </a:spcBef>
            </a:pPr>
            <a:r>
              <a:rPr sz="1700" spc="40" dirty="0">
                <a:ln w="6537"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血液循环改善：</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运动能够增强心血管功能，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提高心脏泵血能力和血液循环效率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。通过增加氧气和营养物质的供应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以及代谢产物的排泄</a:t>
            </a:r>
            <a:r>
              <a:rPr lang="zh-CN"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运动有助于改善大脑和身体组织的供氧供</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能</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情况，提升整体健康状态</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endPar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endParaRPr>
          </a:p>
          <a:p>
            <a:pPr marL="13335" indent="3810" algn="l" rtl="0" eaLnBrk="0">
              <a:lnSpc>
                <a:spcPct val="120000"/>
              </a:lnSpc>
              <a:spcBef>
                <a:spcPts val="570"/>
              </a:spcBef>
            </a:pPr>
            <a:r>
              <a:rPr sz="1700" spc="0" dirty="0">
                <a:ln w="6537"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自尊心提升：</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运动可</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以改善身体形态</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、增强体能和提升自我认知</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。通过实现运动目标</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、获得成就感和自信心，</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个</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体的自尊心得到提升</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这对于预防和应对抑郁症具有积极作用，</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帮助个体建立积极的自我形象和心</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态</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a:p>
            <a:pPr algn="l" rtl="0" eaLnBrk="0">
              <a:lnSpc>
                <a:spcPct val="111000"/>
              </a:lnSpc>
            </a:pPr>
            <a:endParaRPr lang="en-US" altLang="en-US" sz="400" dirty="0"/>
          </a:p>
          <a:p>
            <a:pPr marL="19685" indent="-3810" algn="l" rtl="0" eaLnBrk="0">
              <a:lnSpc>
                <a:spcPct val="114000"/>
              </a:lnSpc>
              <a:spcBef>
                <a:spcPts val="0"/>
              </a:spcBef>
            </a:pPr>
            <a:r>
              <a:rPr sz="1700" spc="40" dirty="0">
                <a:ln w="6537" cap="flat" cmpd="sng">
                  <a:solidFill>
                    <a:srgbClr val="000000">
                      <a:alpha val="100000"/>
                    </a:srgbClr>
                  </a:solidFill>
                  <a:prstDash val="solid"/>
                  <a:bevel/>
                </a:ln>
                <a:solidFill>
                  <a:srgbClr val="000000">
                    <a:alpha val="100000"/>
                  </a:srgbClr>
                </a:solidFill>
                <a:latin typeface="微软雅黑" panose="020B0503020204020204" charset="-122"/>
                <a:ea typeface="微软雅黑" panose="020B0503020204020204" charset="-122"/>
                <a:cs typeface="微软雅黑" panose="020B0503020204020204" charset="-122"/>
              </a:rPr>
              <a:t>社交互动增加：</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参与团队运动</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、健身课程或社区活动等形式的运动，</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可以提供社交互动的机会</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。社交支持</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和</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互动是</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心理健康的重要因素，</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可以减轻抑郁症状并提高生活</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质</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量。</a:t>
            </a:r>
            <a:endParaRPr lang="en-US" altLang="en-US" sz="1700" dirty="0"/>
          </a:p>
        </p:txBody>
      </p:sp>
      <p:pic>
        <p:nvPicPr>
          <p:cNvPr id="18" name="picture 18"/>
          <p:cNvPicPr>
            <a:picLocks noChangeAspect="1"/>
          </p:cNvPicPr>
          <p:nvPr/>
        </p:nvPicPr>
        <p:blipFill>
          <a:blip r:embed="rId1"/>
          <a:stretch>
            <a:fillRect/>
          </a:stretch>
        </p:blipFill>
        <p:spPr>
          <a:xfrm rot="21600000">
            <a:off x="1909838" y="733678"/>
            <a:ext cx="8135239" cy="609244"/>
          </a:xfrm>
          <a:prstGeom prst="rect">
            <a:avLst/>
          </a:prstGeom>
        </p:spPr>
      </p:pic>
      <p:pic>
        <p:nvPicPr>
          <p:cNvPr id="19" name="picture 19"/>
          <p:cNvPicPr>
            <a:picLocks noChangeAspect="1"/>
          </p:cNvPicPr>
          <p:nvPr/>
        </p:nvPicPr>
        <p:blipFill>
          <a:blip r:embed="rId2"/>
          <a:stretch>
            <a:fillRect/>
          </a:stretch>
        </p:blipFill>
        <p:spPr>
          <a:xfrm rot="21600000">
            <a:off x="10456164" y="329183"/>
            <a:ext cx="1322831" cy="371856"/>
          </a:xfrm>
          <a:prstGeom prst="rect">
            <a:avLst/>
          </a:prstGeom>
        </p:spPr>
      </p:pic>
      <p:sp>
        <p:nvSpPr>
          <p:cNvPr id="20" name="textbox 20"/>
          <p:cNvSpPr/>
          <p:nvPr/>
        </p:nvSpPr>
        <p:spPr>
          <a:xfrm>
            <a:off x="536130" y="321271"/>
            <a:ext cx="631825" cy="35496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4000"/>
              </a:lnSpc>
            </a:pPr>
            <a:r>
              <a:rPr sz="2300" spc="9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题</a:t>
            </a:r>
            <a:r>
              <a:rPr sz="2300" spc="8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名</a:t>
            </a:r>
            <a:endParaRPr lang="en-US" altLang="en-US" sz="2300" dirty="0"/>
          </a:p>
        </p:txBody>
      </p:sp>
      <p:pic>
        <p:nvPicPr>
          <p:cNvPr id="21" name="picture 21"/>
          <p:cNvPicPr>
            <a:picLocks noChangeAspect="1"/>
          </p:cNvPicPr>
          <p:nvPr/>
        </p:nvPicPr>
        <p:blipFill>
          <a:blip r:embed="rId3"/>
          <a:stretch>
            <a:fillRect/>
          </a:stretch>
        </p:blipFill>
        <p:spPr>
          <a:xfrm rot="21600000">
            <a:off x="528700" y="848944"/>
            <a:ext cx="589711" cy="381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2"/>
          <p:cNvSpPr/>
          <p:nvPr/>
        </p:nvSpPr>
        <p:spPr>
          <a:xfrm>
            <a:off x="448335" y="1361440"/>
            <a:ext cx="11473180" cy="3674109"/>
          </a:xfrm>
          <a:prstGeom prst="rect">
            <a:avLst/>
          </a:prstGeom>
        </p:spPr>
        <p:txBody>
          <a:bodyPr vert="horz" wrap="square" lIns="0" tIns="0" rIns="0" bIns="0"/>
          <a:lstStyle/>
          <a:p>
            <a:pPr algn="l" rtl="0" eaLnBrk="0">
              <a:lnSpc>
                <a:spcPct val="73000"/>
              </a:lnSpc>
            </a:pPr>
            <a:endParaRPr lang="en-US" altLang="en-US" sz="100" dirty="0"/>
          </a:p>
          <a:p>
            <a:pPr marL="24130" algn="l" rtl="0" eaLnBrk="0">
              <a:lnSpc>
                <a:spcPts val="2060"/>
              </a:lnSpc>
              <a:spcBef>
                <a:spcPts val="1170"/>
              </a:spcBef>
            </a:pP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20世纪50年代由凯文提出</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的</a:t>
            </a:r>
            <a:r>
              <a:rPr sz="1700" b="1"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活动理论</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a:p>
            <a:pPr marL="165100" algn="l" rtl="0" eaLnBrk="0">
              <a:lnSpc>
                <a:spcPct val="98000"/>
              </a:lnSpc>
              <a:spcBef>
                <a:spcPts val="1190"/>
              </a:spcBef>
            </a:pP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(1)</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老年人是中年期的延长，</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老年人仍与中年时代一样可以从事社会上的工作，</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参与社</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会</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活动。</a:t>
            </a:r>
            <a:endParaRPr lang="en-US" altLang="en-US" sz="1700" dirty="0"/>
          </a:p>
          <a:p>
            <a:pPr marL="165100" algn="l" rtl="0" eaLnBrk="0">
              <a:lnSpc>
                <a:spcPct val="98000"/>
              </a:lnSpc>
              <a:spcBef>
                <a:spcPts val="1240"/>
              </a:spcBef>
            </a:pP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(2)</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活动水平高的老年人比活动水平低的老年人比活动水平低的老年人更容易感到生活满意和更能适应社</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会</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a:p>
            <a:pPr marL="17145" indent="147955" algn="l" rtl="0" eaLnBrk="0">
              <a:lnSpc>
                <a:spcPct val="160000"/>
              </a:lnSpc>
              <a:spcBef>
                <a:spcPts val="5"/>
              </a:spcBef>
            </a:pP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(3)</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活动理论主张老年人应该尽可能长久地保持中年人的生活方式以否定老年人的存在，</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0" dirty="0">
                <a:solidFill>
                  <a:srgbClr val="000000">
                    <a:alpha val="100000"/>
                  </a:srgbClr>
                </a:solidFill>
                <a:latin typeface="微软雅黑" panose="020B0503020204020204" charset="-122"/>
                <a:ea typeface="微软雅黑" panose="020B0503020204020204" charset="-122"/>
                <a:cs typeface="微软雅黑" panose="020B0503020204020204" charset="-122"/>
              </a:rPr>
              <a:t>用心的角</a:t>
            </a:r>
            <a:r>
              <a:rPr sz="17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色</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取代因丧偶</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或退休而失去的角色，</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从而把自身与社会距离缩小的最低限度</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p:txBody>
      </p:sp>
      <p:pic>
        <p:nvPicPr>
          <p:cNvPr id="23" name="picture 23"/>
          <p:cNvPicPr>
            <a:picLocks noChangeAspect="1"/>
          </p:cNvPicPr>
          <p:nvPr/>
        </p:nvPicPr>
        <p:blipFill>
          <a:blip r:embed="rId1"/>
          <a:stretch>
            <a:fillRect/>
          </a:stretch>
        </p:blipFill>
        <p:spPr>
          <a:xfrm rot="21600000">
            <a:off x="528091" y="4116197"/>
            <a:ext cx="9959733" cy="1039355"/>
          </a:xfrm>
          <a:prstGeom prst="rect">
            <a:avLst/>
          </a:prstGeom>
        </p:spPr>
      </p:pic>
      <p:pic>
        <p:nvPicPr>
          <p:cNvPr id="25" name="picture 25"/>
          <p:cNvPicPr>
            <a:picLocks noChangeAspect="1"/>
          </p:cNvPicPr>
          <p:nvPr/>
        </p:nvPicPr>
        <p:blipFill>
          <a:blip r:embed="rId2"/>
          <a:stretch>
            <a:fillRect/>
          </a:stretch>
        </p:blipFill>
        <p:spPr>
          <a:xfrm rot="21600000">
            <a:off x="10456164" y="329183"/>
            <a:ext cx="1322831" cy="371856"/>
          </a:xfrm>
          <a:prstGeom prst="rect">
            <a:avLst/>
          </a:prstGeom>
        </p:spPr>
      </p:pic>
      <p:sp>
        <p:nvSpPr>
          <p:cNvPr id="26" name="textbox 26"/>
          <p:cNvSpPr/>
          <p:nvPr/>
        </p:nvSpPr>
        <p:spPr>
          <a:xfrm>
            <a:off x="536130" y="321271"/>
            <a:ext cx="631825" cy="354965"/>
          </a:xfrm>
          <a:prstGeom prst="rect">
            <a:avLst/>
          </a:prstGeom>
        </p:spPr>
        <p:txBody>
          <a:bodyPr vert="horz" wrap="square" lIns="0" tIns="0" rIns="0" bIns="0"/>
          <a:lstStyle/>
          <a:p>
            <a:pPr algn="l" rtl="0" eaLnBrk="0">
              <a:lnSpc>
                <a:spcPct val="81000"/>
              </a:lnSpc>
            </a:pPr>
            <a:endParaRPr lang="en-US" altLang="en-US" sz="100" dirty="0"/>
          </a:p>
          <a:p>
            <a:pPr marL="12700" algn="l" rtl="0" eaLnBrk="0">
              <a:lnSpc>
                <a:spcPct val="94000"/>
              </a:lnSpc>
            </a:pPr>
            <a:r>
              <a:rPr sz="2300" spc="9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题</a:t>
            </a:r>
            <a:r>
              <a:rPr sz="2300" spc="8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名</a:t>
            </a:r>
            <a:endParaRPr lang="en-US" altLang="en-US" sz="2300" dirty="0"/>
          </a:p>
        </p:txBody>
      </p:sp>
      <p:pic>
        <p:nvPicPr>
          <p:cNvPr id="27" name="picture 27"/>
          <p:cNvPicPr>
            <a:picLocks noChangeAspect="1"/>
          </p:cNvPicPr>
          <p:nvPr/>
        </p:nvPicPr>
        <p:blipFill>
          <a:blip r:embed="rId3"/>
          <a:stretch>
            <a:fillRect/>
          </a:stretch>
        </p:blipFill>
        <p:spPr>
          <a:xfrm rot="21600000">
            <a:off x="528700" y="848944"/>
            <a:ext cx="589711" cy="38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8"/>
          <p:cNvSpPr/>
          <p:nvPr/>
        </p:nvSpPr>
        <p:spPr>
          <a:xfrm>
            <a:off x="609138" y="987964"/>
            <a:ext cx="11089640" cy="5556884"/>
          </a:xfrm>
          <a:prstGeom prst="rect">
            <a:avLst/>
          </a:prstGeom>
        </p:spPr>
        <p:txBody>
          <a:bodyPr vert="horz" wrap="square" lIns="0" tIns="0" rIns="0" bIns="0"/>
          <a:lstStyle/>
          <a:p>
            <a:pPr algn="l" rtl="0" eaLnBrk="0">
              <a:lnSpc>
                <a:spcPct val="83000"/>
              </a:lnSpc>
            </a:pPr>
            <a:endParaRPr lang="en-US" altLang="en-US" sz="100" dirty="0"/>
          </a:p>
          <a:p>
            <a:pPr marL="15240" algn="l" rtl="0" eaLnBrk="0">
              <a:lnSpc>
                <a:spcPts val="2175"/>
              </a:lnSpc>
            </a:pPr>
            <a:r>
              <a:rPr sz="1800" spc="90" dirty="0">
                <a:ln w="688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研究领域和现状</a:t>
            </a:r>
            <a:r>
              <a:rPr sz="1800" spc="60" dirty="0">
                <a:ln w="688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a:t>
            </a:r>
            <a:endParaRPr lang="en-US" altLang="en-US" sz="1800" dirty="0"/>
          </a:p>
          <a:p>
            <a:pPr marL="17780" algn="l" rtl="0" eaLnBrk="0">
              <a:lnSpc>
                <a:spcPct val="100000"/>
              </a:lnSpc>
              <a:spcBef>
                <a:spcPts val="785"/>
              </a:spcBef>
            </a:pPr>
            <a:r>
              <a:rPr sz="1800" spc="0" dirty="0">
                <a:ln w="688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WHO</a:t>
            </a:r>
            <a:r>
              <a:rPr sz="1800" spc="100" dirty="0">
                <a:ln w="688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2023年最新的数据显示世界上大约有2.8亿人患有抑郁</a:t>
            </a:r>
            <a:r>
              <a:rPr sz="1800" spc="0" dirty="0">
                <a:ln w="688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症。</a:t>
            </a:r>
            <a:endParaRPr lang="en-US" altLang="en-US" sz="1800" dirty="0"/>
          </a:p>
          <a:p>
            <a:pPr marL="48895" algn="l" rtl="0" eaLnBrk="0">
              <a:lnSpc>
                <a:spcPct val="92000"/>
              </a:lnSpc>
              <a:spcBef>
                <a:spcPts val="800"/>
              </a:spcBef>
            </a:pP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占世界人口的3.8%，</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其中成年人口的5%</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(男性为4%，</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女性为6%)</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60岁以上</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老</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年人口的5.7%</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a:t>
            </a:r>
            <a:endParaRPr lang="en-US" altLang="en-US" sz="1800" dirty="0"/>
          </a:p>
          <a:p>
            <a:pPr marL="16510" algn="l" rtl="0" eaLnBrk="0">
              <a:lnSpc>
                <a:spcPts val="2960"/>
              </a:lnSpc>
            </a:pPr>
            <a:r>
              <a:rPr sz="18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人患抑郁症是全球范围内普遍存在的心理健康问题</a:t>
            </a:r>
            <a:r>
              <a:rPr sz="18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。其中女性的患病</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率</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较高。</a:t>
            </a:r>
            <a:endParaRPr lang="en-US" altLang="en-US" sz="1800" dirty="0"/>
          </a:p>
          <a:p>
            <a:pPr marL="18415" indent="-3175" algn="l" rtl="0" eaLnBrk="0">
              <a:lnSpc>
                <a:spcPct val="138000"/>
              </a:lnSpc>
              <a:spcBef>
                <a:spcPts val="120"/>
              </a:spcBef>
            </a:pP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老年人抑郁症的症状常常隐蔽且易被忽视，</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包括情绪低落</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兴趣丧失</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社交减少以及</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注</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意力和记忆力减</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退等</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生活变化</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身体健康问题和社会角色转变等因素增加了老年人患抑郁症的风险</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。早</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期</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识别和适时</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干预对于改善老年人的心理健康至关重要，</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以提升他们的生活质量和幸福</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感</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800" dirty="0"/>
          </a:p>
          <a:p>
            <a:pPr marL="15240" algn="l" rtl="0" eaLnBrk="0">
              <a:lnSpc>
                <a:spcPct val="92000"/>
              </a:lnSpc>
              <a:spcBef>
                <a:spcPts val="795"/>
              </a:spcBef>
            </a:pPr>
            <a:r>
              <a:rPr sz="1800" spc="30" dirty="0">
                <a:ln w="688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研究对象：</a:t>
            </a:r>
            <a:r>
              <a:rPr sz="18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1800" spc="30" dirty="0">
                <a:ln w="688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为老年人群--</a:t>
            </a:r>
            <a:r>
              <a:rPr sz="18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按照国际规定，</a:t>
            </a:r>
            <a:r>
              <a:rPr sz="18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65周岁以上的人确定为老年；</a:t>
            </a:r>
            <a:r>
              <a:rPr sz="18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我国</a:t>
            </a:r>
            <a:r>
              <a:rPr sz="1800" spc="10" dirty="0">
                <a:solidFill>
                  <a:srgbClr val="94070A">
                    <a:alpha val="100000"/>
                  </a:srgbClr>
                </a:solidFill>
                <a:latin typeface="微软雅黑" panose="020B0503020204020204" charset="-122"/>
                <a:ea typeface="微软雅黑" panose="020B0503020204020204" charset="-122"/>
                <a:cs typeface="微软雅黑" panose="020B0503020204020204" charset="-122"/>
              </a:rPr>
              <a:t>《</a:t>
            </a:r>
            <a:r>
              <a:rPr sz="1800" spc="0" dirty="0">
                <a:solidFill>
                  <a:srgbClr val="94070A">
                    <a:alpha val="100000"/>
                  </a:srgbClr>
                </a:solidFill>
                <a:latin typeface="微软雅黑" panose="020B0503020204020204" charset="-122"/>
                <a:ea typeface="微软雅黑" panose="020B0503020204020204" charset="-122"/>
                <a:cs typeface="微软雅黑" panose="020B0503020204020204" charset="-122"/>
              </a:rPr>
              <a:t>老年人权益保障法》</a:t>
            </a:r>
            <a:r>
              <a:rPr sz="1800" spc="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94070A">
                    <a:alpha val="100000"/>
                  </a:srgbClr>
                </a:solidFill>
                <a:latin typeface="微软雅黑" panose="020B0503020204020204" charset="-122"/>
                <a:ea typeface="微软雅黑" panose="020B0503020204020204" charset="-122"/>
                <a:cs typeface="微软雅黑" panose="020B0503020204020204" charset="-122"/>
              </a:rPr>
              <a:t>第2条</a:t>
            </a:r>
            <a:endParaRPr lang="en-US" altLang="en-US" sz="1800" dirty="0"/>
          </a:p>
          <a:p>
            <a:pPr marL="12700" indent="3175" algn="l" rtl="0" eaLnBrk="0">
              <a:lnSpc>
                <a:spcPct val="137000"/>
              </a:lnSpc>
              <a:spcBef>
                <a:spcPts val="130"/>
              </a:spcBef>
            </a:pPr>
            <a:r>
              <a:rPr sz="1800" spc="70" dirty="0">
                <a:solidFill>
                  <a:srgbClr val="94070A">
                    <a:alpha val="100000"/>
                  </a:srgbClr>
                </a:solidFill>
                <a:latin typeface="微软雅黑" panose="020B0503020204020204" charset="-122"/>
                <a:ea typeface="微软雅黑" panose="020B0503020204020204" charset="-122"/>
                <a:cs typeface="微软雅黑" panose="020B0503020204020204" charset="-122"/>
              </a:rPr>
              <a:t>规定老年人的年龄起点标准是60周岁</a:t>
            </a:r>
            <a:r>
              <a:rPr sz="1800" spc="7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1800" spc="70" dirty="0">
                <a:solidFill>
                  <a:srgbClr val="94070A">
                    <a:alpha val="100000"/>
                  </a:srgbClr>
                </a:solidFill>
                <a:latin typeface="微软雅黑" panose="020B0503020204020204" charset="-122"/>
                <a:ea typeface="微软雅黑" panose="020B0503020204020204" charset="-122"/>
                <a:cs typeface="微软雅黑" panose="020B0503020204020204" charset="-122"/>
              </a:rPr>
              <a:t>。</a:t>
            </a:r>
            <a:r>
              <a:rPr sz="1800" spc="7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即凡年满60周岁的中华人民共和国公民都属于老年人</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按</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照国际</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通行标准，</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当一个国家或地区65岁及以上人口占比超过7%时，</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意味着进入老龄化社会，</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达到14%</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为深</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度老龄化，</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超过20%则进入超老龄化社会</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。根据我国第七次全国人口普查数据，</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2020年我国</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6</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5</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岁及以</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上老年人口占总人口的比重已高达</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13.50%</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。显然，</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我国已经濒临深度老龄化</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。我国老</a:t>
            </a:r>
            <a:r>
              <a:rPr sz="18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年</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人患抑郁症比</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例较高，</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李娟等</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(2010)</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年研究发现，</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老年抑郁的发生率呈增高趋势</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聂晓璐等研究发现，</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200</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0</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2012年间，</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老年抑郁检出率在缓慢上升的同时略有波动，</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2000</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－2005</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年呈上升趋势</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随后7年检出率</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有所波动，</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但均在22.</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0%以上</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(孔宪焜，</a:t>
            </a:r>
            <a:r>
              <a:rPr sz="18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2018)</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8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800" dirty="0"/>
          </a:p>
        </p:txBody>
      </p:sp>
      <p:pic>
        <p:nvPicPr>
          <p:cNvPr id="29" name="picture 29"/>
          <p:cNvPicPr>
            <a:picLocks noChangeAspect="1"/>
          </p:cNvPicPr>
          <p:nvPr/>
        </p:nvPicPr>
        <p:blipFill>
          <a:blip r:embed="rId1"/>
          <a:stretch>
            <a:fillRect/>
          </a:stretch>
        </p:blipFill>
        <p:spPr>
          <a:xfrm rot="21600000">
            <a:off x="10456164" y="329183"/>
            <a:ext cx="1322831" cy="371856"/>
          </a:xfrm>
          <a:prstGeom prst="rect">
            <a:avLst/>
          </a:prstGeom>
        </p:spPr>
      </p:pic>
      <p:sp>
        <p:nvSpPr>
          <p:cNvPr id="30" name="textbox 30"/>
          <p:cNvSpPr/>
          <p:nvPr/>
        </p:nvSpPr>
        <p:spPr>
          <a:xfrm>
            <a:off x="540702" y="322491"/>
            <a:ext cx="627380" cy="354329"/>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4000"/>
              </a:lnSpc>
            </a:pPr>
            <a:r>
              <a:rPr sz="2300" spc="7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背</a:t>
            </a:r>
            <a:r>
              <a:rPr sz="2300" spc="6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景</a:t>
            </a:r>
            <a:endParaRPr lang="en-US" altLang="en-US" sz="2300" dirty="0"/>
          </a:p>
        </p:txBody>
      </p:sp>
      <p:pic>
        <p:nvPicPr>
          <p:cNvPr id="31" name="picture 31"/>
          <p:cNvPicPr>
            <a:picLocks noChangeAspect="1"/>
          </p:cNvPicPr>
          <p:nvPr/>
        </p:nvPicPr>
        <p:blipFill>
          <a:blip r:embed="rId2"/>
          <a:stretch>
            <a:fillRect/>
          </a:stretch>
        </p:blipFill>
        <p:spPr>
          <a:xfrm rot="21600000">
            <a:off x="528700" y="848944"/>
            <a:ext cx="589711" cy="38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2"/>
          <p:cNvSpPr/>
          <p:nvPr/>
        </p:nvSpPr>
        <p:spPr>
          <a:xfrm>
            <a:off x="611769" y="1165319"/>
            <a:ext cx="11088369" cy="5347970"/>
          </a:xfrm>
          <a:prstGeom prst="rect">
            <a:avLst/>
          </a:prstGeom>
        </p:spPr>
        <p:txBody>
          <a:bodyPr vert="horz" wrap="square" lIns="0" tIns="0" rIns="0" bIns="0"/>
          <a:lstStyle/>
          <a:p>
            <a:pPr algn="l" rtl="0" eaLnBrk="0">
              <a:lnSpc>
                <a:spcPct val="86000"/>
              </a:lnSpc>
            </a:pPr>
            <a:endParaRPr lang="en-US" altLang="en-US" sz="100" dirty="0"/>
          </a:p>
          <a:p>
            <a:pPr marL="12700" algn="l" rtl="0" eaLnBrk="0">
              <a:lnSpc>
                <a:spcPct val="96000"/>
              </a:lnSpc>
            </a:pPr>
            <a:r>
              <a:rPr sz="2000" spc="-10" dirty="0">
                <a:ln w="7282"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研</a:t>
            </a:r>
            <a:r>
              <a:rPr sz="2000" spc="0" dirty="0">
                <a:ln w="7282"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究现实意义：</a:t>
            </a:r>
            <a:endParaRPr lang="en-US" altLang="en-US" sz="2000" dirty="0"/>
          </a:p>
          <a:p>
            <a:pPr marL="17780" algn="l" rtl="0" eaLnBrk="0">
              <a:lnSpc>
                <a:spcPct val="88000"/>
              </a:lnSpc>
              <a:spcBef>
                <a:spcPts val="1285"/>
              </a:spcBef>
            </a:pPr>
            <a:r>
              <a:rPr sz="20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根据《2022</a:t>
            </a:r>
            <a:r>
              <a:rPr sz="20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年中国抑郁症蓝皮书》，</a:t>
            </a:r>
            <a:r>
              <a:rPr sz="20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中国有高达9500万抑郁症患者，</a:t>
            </a:r>
            <a:r>
              <a:rPr sz="20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平均每1</a:t>
            </a:r>
            <a:r>
              <a:rPr sz="20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4</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个人中就有一人患</a:t>
            </a:r>
            <a:endParaRPr lang="en-US" altLang="en-US" sz="2000" dirty="0"/>
          </a:p>
          <a:p>
            <a:pPr marL="15875" indent="-2540" algn="l" rtl="0" eaLnBrk="0">
              <a:lnSpc>
                <a:spcPct val="152000"/>
              </a:lnSpc>
              <a:spcBef>
                <a:spcPts val="15"/>
              </a:spcBef>
            </a:pP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有抑郁症，</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每年约有28万人自杀，</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其中40%患有抑郁症</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。抑郁症以情感低落</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、思维迟缓</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、精力</a:t>
            </a:r>
            <a:r>
              <a:rPr sz="20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下</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降</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以及言语动作减少</a:t>
            </a:r>
            <a:r>
              <a:rPr sz="20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、迟缓等为典型症状，</a:t>
            </a:r>
            <a:r>
              <a:rPr sz="20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严重影响着人们的生活</a:t>
            </a:r>
            <a:r>
              <a:rPr sz="20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。新冠疫情后，</a:t>
            </a:r>
            <a:r>
              <a:rPr sz="20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全</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球重度抑郁症和</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焦虑症的病例分别增加了28%和26%，</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抑郁症患者激增5300万，</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增幅高达27.6%</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同样，</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90" dirty="0">
                <a:solidFill>
                  <a:srgbClr val="000000">
                    <a:alpha val="100000"/>
                  </a:srgbClr>
                </a:solidFill>
                <a:latin typeface="微软雅黑" panose="020B0503020204020204" charset="-122"/>
                <a:ea typeface="微软雅黑" panose="020B0503020204020204" charset="-122"/>
                <a:cs typeface="微软雅黑" panose="020B0503020204020204" charset="-122"/>
              </a:rPr>
              <a:t>在</a:t>
            </a:r>
            <a:r>
              <a:rPr sz="20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疫</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情期</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间，</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中国的抑郁症患者也增加</a:t>
            </a:r>
            <a:r>
              <a:rPr sz="20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不</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少。</a:t>
            </a:r>
            <a:endParaRPr lang="en-US" altLang="en-US" sz="2000" dirty="0"/>
          </a:p>
          <a:p>
            <a:pPr algn="l" rtl="0" eaLnBrk="0">
              <a:lnSpc>
                <a:spcPct val="124000"/>
              </a:lnSpc>
            </a:pPr>
            <a:endParaRPr lang="en-US" altLang="en-US" sz="1000" dirty="0"/>
          </a:p>
          <a:p>
            <a:pPr algn="l" rtl="0" eaLnBrk="0">
              <a:lnSpc>
                <a:spcPct val="125000"/>
              </a:lnSpc>
            </a:pPr>
            <a:endParaRPr lang="en-US" altLang="en-US" sz="1000" dirty="0"/>
          </a:p>
          <a:p>
            <a:pPr algn="l" rtl="0" eaLnBrk="0">
              <a:lnSpc>
                <a:spcPct val="101000"/>
              </a:lnSpc>
            </a:pPr>
            <a:endParaRPr lang="en-US" altLang="en-US" sz="500" dirty="0"/>
          </a:p>
          <a:p>
            <a:pPr marL="17780" indent="1905" algn="l" rtl="0" eaLnBrk="0">
              <a:lnSpc>
                <a:spcPct val="150000"/>
              </a:lnSpc>
              <a:spcBef>
                <a:spcPts val="0"/>
              </a:spcBef>
            </a:pPr>
            <a:r>
              <a:rPr sz="20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我国抑郁症状的主要原因是人口老龄化导致老年人口比例增加，</a:t>
            </a:r>
            <a:r>
              <a:rPr sz="20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他们面临身体</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健康下降</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、退休后生</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活转变和亲友离世等压力</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。其次，</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社会变迁和经济压力带来的社会角色转变</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、孤独感和价</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值</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观冲突</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也影响老年人的心理健康</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。此外，</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老年人在社会中地位相对较低，</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缺乏关注和支持，</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且对精神健康</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问题的认知和接受度有限，</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这些都让我国老年人口发展遇到巨大问题，</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研究运动降低老年</a:t>
            </a:r>
            <a:r>
              <a:rPr sz="20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抑</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郁程度</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相关研究，</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2000" spc="-70" dirty="0">
                <a:solidFill>
                  <a:srgbClr val="000000">
                    <a:alpha val="100000"/>
                  </a:srgbClr>
                </a:solidFill>
                <a:latin typeface="微软雅黑" panose="020B0503020204020204" charset="-122"/>
                <a:ea typeface="微软雅黑" panose="020B0503020204020204" charset="-122"/>
                <a:cs typeface="微软雅黑" panose="020B0503020204020204" charset="-122"/>
              </a:rPr>
              <a:t>有着重要的现实意义</a:t>
            </a:r>
            <a:r>
              <a:rPr sz="20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2000" dirty="0"/>
          </a:p>
        </p:txBody>
      </p:sp>
      <p:pic>
        <p:nvPicPr>
          <p:cNvPr id="33" name="picture 33"/>
          <p:cNvPicPr>
            <a:picLocks noChangeAspect="1"/>
          </p:cNvPicPr>
          <p:nvPr/>
        </p:nvPicPr>
        <p:blipFill>
          <a:blip r:embed="rId1"/>
          <a:stretch>
            <a:fillRect/>
          </a:stretch>
        </p:blipFill>
        <p:spPr>
          <a:xfrm rot="21600000">
            <a:off x="10456164" y="329183"/>
            <a:ext cx="1322831" cy="371856"/>
          </a:xfrm>
          <a:prstGeom prst="rect">
            <a:avLst/>
          </a:prstGeom>
        </p:spPr>
      </p:pic>
      <p:sp>
        <p:nvSpPr>
          <p:cNvPr id="34" name="textbox 34"/>
          <p:cNvSpPr/>
          <p:nvPr/>
        </p:nvSpPr>
        <p:spPr>
          <a:xfrm>
            <a:off x="540702" y="322491"/>
            <a:ext cx="627380" cy="354329"/>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4000"/>
              </a:lnSpc>
            </a:pPr>
            <a:r>
              <a:rPr sz="2300" spc="7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背</a:t>
            </a:r>
            <a:r>
              <a:rPr sz="2300" spc="6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景</a:t>
            </a:r>
            <a:endParaRPr lang="en-US" altLang="en-US" sz="2300" dirty="0"/>
          </a:p>
        </p:txBody>
      </p:sp>
      <p:pic>
        <p:nvPicPr>
          <p:cNvPr id="35" name="picture 35"/>
          <p:cNvPicPr>
            <a:picLocks noChangeAspect="1"/>
          </p:cNvPicPr>
          <p:nvPr/>
        </p:nvPicPr>
        <p:blipFill>
          <a:blip r:embed="rId2"/>
          <a:stretch>
            <a:fillRect/>
          </a:stretch>
        </p:blipFill>
        <p:spPr>
          <a:xfrm rot="21600000">
            <a:off x="528700" y="848944"/>
            <a:ext cx="589711" cy="38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6"/>
          <p:cNvSpPr/>
          <p:nvPr/>
        </p:nvSpPr>
        <p:spPr>
          <a:xfrm>
            <a:off x="611159" y="1165319"/>
            <a:ext cx="11252834" cy="5351145"/>
          </a:xfrm>
          <a:prstGeom prst="rect">
            <a:avLst/>
          </a:prstGeom>
        </p:spPr>
        <p:txBody>
          <a:bodyPr vert="horz" wrap="square" lIns="0" tIns="0" rIns="0" bIns="0"/>
          <a:lstStyle/>
          <a:p>
            <a:pPr algn="l" rtl="0" eaLnBrk="0">
              <a:lnSpc>
                <a:spcPct val="78000"/>
              </a:lnSpc>
            </a:pPr>
            <a:endParaRPr lang="en-US" altLang="en-US" sz="100" dirty="0"/>
          </a:p>
          <a:p>
            <a:pPr marL="40005" algn="l" rtl="0" eaLnBrk="0">
              <a:lnSpc>
                <a:spcPct val="88000"/>
              </a:lnSpc>
            </a:pPr>
            <a:r>
              <a:rPr sz="2000" spc="-30" dirty="0">
                <a:ln w="7282"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中国老年人抑郁症状的一些特点老年抑郁症具有发病率高</a:t>
            </a:r>
            <a:r>
              <a:rPr sz="20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2000" spc="-30" dirty="0">
                <a:ln w="7282"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a:t>
            </a:r>
            <a:r>
              <a:rPr sz="20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2000" spc="-30" dirty="0">
                <a:ln w="7282"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自杀率高</a:t>
            </a:r>
            <a:r>
              <a:rPr sz="20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2000" spc="-30" dirty="0">
                <a:ln w="7282"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a:t>
            </a:r>
            <a:r>
              <a:rPr sz="2000" spc="-3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2000" spc="-30" dirty="0">
                <a:ln w="7282"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识别率低和就诊率低</a:t>
            </a:r>
            <a:r>
              <a:rPr sz="2000" spc="0" dirty="0">
                <a:ln w="7282"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的特点</a:t>
            </a:r>
            <a:endParaRPr lang="en-US" altLang="en-US" sz="2000" dirty="0"/>
          </a:p>
          <a:p>
            <a:pPr marL="146685" algn="l" rtl="0" eaLnBrk="0">
              <a:lnSpc>
                <a:spcPts val="2955"/>
              </a:lnSpc>
            </a:pPr>
            <a:r>
              <a:rPr sz="1500" spc="-10" dirty="0">
                <a:ln w="579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(邢荔函，</a:t>
            </a:r>
            <a:r>
              <a:rPr sz="1500" spc="-1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1500" spc="-10" dirty="0">
                <a:ln w="579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2</a:t>
            </a:r>
            <a:r>
              <a:rPr sz="1500" spc="0" dirty="0">
                <a:ln w="579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019)</a:t>
            </a:r>
            <a:r>
              <a:rPr sz="1500" spc="0" dirty="0">
                <a:solidFill>
                  <a:srgbClr val="94070A">
                    <a:alpha val="100000"/>
                  </a:srgbClr>
                </a:solidFill>
                <a:latin typeface="微软雅黑" panose="020B0503020204020204" charset="-122"/>
                <a:ea typeface="微软雅黑" panose="020B0503020204020204" charset="-122"/>
                <a:cs typeface="微软雅黑" panose="020B0503020204020204" charset="-122"/>
              </a:rPr>
              <a:t>  </a:t>
            </a:r>
            <a:r>
              <a:rPr sz="1500" spc="0" dirty="0">
                <a:ln w="5793"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a:t>
            </a:r>
            <a:endParaRPr lang="en-US" altLang="en-US" sz="1500" dirty="0"/>
          </a:p>
          <a:p>
            <a:pPr marL="17780" indent="2540" algn="l" rtl="0" eaLnBrk="0">
              <a:lnSpc>
                <a:spcPct val="151000"/>
              </a:lnSpc>
              <a:spcBef>
                <a:spcPts val="125"/>
              </a:spcBef>
            </a:pPr>
            <a:r>
              <a:rPr sz="1700" b="1"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高患病率：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据估计，</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中国老年人抑郁症的患病率相对较高，</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大约有15%至20%的老年人受到抑郁症</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的影响</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。这一比例</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可能还有</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被低估的趋势。</a:t>
            </a:r>
            <a:endParaRPr lang="en-US" altLang="en-US" sz="1700" dirty="0"/>
          </a:p>
          <a:p>
            <a:pPr marL="30480" algn="l" rtl="0" eaLnBrk="0">
              <a:lnSpc>
                <a:spcPct val="88000"/>
              </a:lnSpc>
              <a:spcBef>
                <a:spcPts val="1085"/>
              </a:spcBef>
            </a:pPr>
            <a:r>
              <a:rPr sz="1700" b="1"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隐蔽性和误解：</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老年人抑郁症的症状常常不被重视或误解为与年龄相关的情绪变化</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。老年人可能表现出情绪低落</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兴趣</a:t>
            </a:r>
            <a:endParaRPr lang="en-US" altLang="en-US" sz="1700" dirty="0"/>
          </a:p>
          <a:p>
            <a:pPr marL="19685" algn="l" rtl="0" eaLnBrk="0">
              <a:lnSpc>
                <a:spcPts val="3060"/>
              </a:lnSpc>
            </a:pP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丧失</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、社交减少</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、睡眠问题和身体不适</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等</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症状。</a:t>
            </a:r>
            <a:endParaRPr lang="en-US" altLang="en-US" sz="1700" dirty="0"/>
          </a:p>
          <a:p>
            <a:pPr marL="12700" indent="1905" algn="l" rtl="0" eaLnBrk="0">
              <a:lnSpc>
                <a:spcPct val="151000"/>
              </a:lnSpc>
              <a:spcBef>
                <a:spcPts val="130"/>
              </a:spcBef>
            </a:pPr>
            <a:r>
              <a:rPr sz="1700" b="1"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社会经济因素：</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中国老年人抑郁症的状况受到社会经济因素的影响</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。一方面，</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社会转型和家庭结构变</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化</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导致老年人面临</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孤独感和缺乏社会支持的问题；</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另一方面，</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经济困难</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医疗资源不足和健康保障问题也增加了老年人患抑郁症的风</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险</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endParaRPr lang="en-US" altLang="en-US" sz="1700" dirty="0"/>
          </a:p>
          <a:p>
            <a:pPr marL="13335" algn="l" rtl="0" eaLnBrk="0">
              <a:lnSpc>
                <a:spcPct val="88000"/>
              </a:lnSpc>
              <a:spcBef>
                <a:spcPts val="1095"/>
              </a:spcBef>
            </a:pPr>
            <a:r>
              <a:rPr sz="1700" b="1"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健康问题和药物副作用：</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老年人常常伴随着慢性疾病和多种健康问题，</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这些身体问题可能加重抑郁症状</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。此外，</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一些</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药</a:t>
            </a:r>
            <a:endParaRPr lang="en-US" altLang="en-US" sz="1700" dirty="0"/>
          </a:p>
          <a:p>
            <a:pPr marL="15875" algn="l" rtl="0" eaLnBrk="0">
              <a:lnSpc>
                <a:spcPts val="3060"/>
              </a:lnSpc>
            </a:pP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物的副作用也</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可能影响老年人的心理健康。</a:t>
            </a:r>
            <a:endParaRPr lang="en-US" altLang="en-US" sz="1700" dirty="0"/>
          </a:p>
          <a:p>
            <a:pPr marL="15875" indent="-635" algn="l" rtl="0" eaLnBrk="0">
              <a:lnSpc>
                <a:spcPct val="151000"/>
              </a:lnSpc>
              <a:spcBef>
                <a:spcPts val="90"/>
              </a:spcBef>
            </a:pPr>
            <a:r>
              <a:rPr sz="1700" b="1"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缺乏认识和干预：</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在中国，</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老年人抑郁症的认识和干预还相对不足</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50" dirty="0">
                <a:solidFill>
                  <a:srgbClr val="000000">
                    <a:alpha val="100000"/>
                  </a:srgbClr>
                </a:solidFill>
                <a:latin typeface="微软雅黑" panose="020B0503020204020204" charset="-122"/>
                <a:ea typeface="微软雅黑" panose="020B0503020204020204" charset="-122"/>
                <a:cs typeface="微软雅黑" panose="020B0503020204020204" charset="-122"/>
              </a:rPr>
              <a:t>。公众对于老年人心理健康问题的认</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知</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度和重视程度</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需要进一步提高</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。加强老年人抑郁症的早期识别</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30" dirty="0">
                <a:solidFill>
                  <a:srgbClr val="000000">
                    <a:alpha val="100000"/>
                  </a:srgbClr>
                </a:solidFill>
                <a:latin typeface="微软雅黑" panose="020B0503020204020204" charset="-122"/>
                <a:ea typeface="微软雅黑" panose="020B0503020204020204" charset="-122"/>
                <a:cs typeface="微软雅黑" panose="020B0503020204020204" charset="-122"/>
              </a:rPr>
              <a:t>、适时干预和提供心理支持的措施是至关重要的</a:t>
            </a:r>
            <a:r>
              <a:rPr sz="1700" spc="-2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为了改善中国老年人的心理健康状况，</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需要综合多方面的努力，</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包括加强社会支持体系</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60" dirty="0">
                <a:solidFill>
                  <a:srgbClr val="000000">
                    <a:alpha val="100000"/>
                  </a:srgbClr>
                </a:solidFill>
                <a:latin typeface="微软雅黑" panose="020B0503020204020204" charset="-122"/>
                <a:ea typeface="微软雅黑" panose="020B0503020204020204" charset="-122"/>
                <a:cs typeface="微软雅黑" panose="020B0503020204020204" charset="-122"/>
              </a:rPr>
              <a:t>、提供心理健康</a:t>
            </a:r>
            <a:r>
              <a:rPr sz="1700" spc="-40" dirty="0">
                <a:solidFill>
                  <a:srgbClr val="000000">
                    <a:alpha val="100000"/>
                  </a:srgbClr>
                </a:solidFill>
                <a:latin typeface="微软雅黑" panose="020B0503020204020204" charset="-122"/>
                <a:ea typeface="微软雅黑" panose="020B0503020204020204" charset="-122"/>
                <a:cs typeface="微软雅黑" panose="020B0503020204020204" charset="-122"/>
              </a:rPr>
              <a:t>教</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育</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、提高医疗</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 </a:t>
            </a: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资源和促进老</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年人积极参与社会活动等。</a:t>
            </a:r>
            <a:endParaRPr lang="en-US" altLang="en-US" sz="1700" dirty="0"/>
          </a:p>
        </p:txBody>
      </p:sp>
      <p:pic>
        <p:nvPicPr>
          <p:cNvPr id="37" name="picture 37"/>
          <p:cNvPicPr>
            <a:picLocks noChangeAspect="1"/>
          </p:cNvPicPr>
          <p:nvPr/>
        </p:nvPicPr>
        <p:blipFill>
          <a:blip r:embed="rId1"/>
          <a:stretch>
            <a:fillRect/>
          </a:stretch>
        </p:blipFill>
        <p:spPr>
          <a:xfrm rot="21600000">
            <a:off x="10456164" y="329183"/>
            <a:ext cx="1322831" cy="371856"/>
          </a:xfrm>
          <a:prstGeom prst="rect">
            <a:avLst/>
          </a:prstGeom>
        </p:spPr>
      </p:pic>
      <p:sp>
        <p:nvSpPr>
          <p:cNvPr id="38" name="textbox 38"/>
          <p:cNvSpPr/>
          <p:nvPr/>
        </p:nvSpPr>
        <p:spPr>
          <a:xfrm>
            <a:off x="540702" y="322491"/>
            <a:ext cx="627380" cy="354329"/>
          </a:xfrm>
          <a:prstGeom prst="rect">
            <a:avLst/>
          </a:prstGeom>
        </p:spPr>
        <p:txBody>
          <a:bodyPr vert="horz" wrap="square" lIns="0" tIns="0" rIns="0" bIns="0"/>
          <a:lstStyle/>
          <a:p>
            <a:pPr algn="l" rtl="0" eaLnBrk="0">
              <a:lnSpc>
                <a:spcPct val="77000"/>
              </a:lnSpc>
            </a:pPr>
            <a:endParaRPr lang="en-US" altLang="en-US" sz="100" dirty="0"/>
          </a:p>
          <a:p>
            <a:pPr marL="12700" algn="l" rtl="0" eaLnBrk="0">
              <a:lnSpc>
                <a:spcPct val="94000"/>
              </a:lnSpc>
            </a:pPr>
            <a:r>
              <a:rPr sz="2300" spc="7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背</a:t>
            </a:r>
            <a:r>
              <a:rPr sz="2300" spc="6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景</a:t>
            </a:r>
            <a:endParaRPr lang="en-US" altLang="en-US" sz="2300" dirty="0"/>
          </a:p>
        </p:txBody>
      </p:sp>
      <p:pic>
        <p:nvPicPr>
          <p:cNvPr id="39" name="picture 39"/>
          <p:cNvPicPr>
            <a:picLocks noChangeAspect="1"/>
          </p:cNvPicPr>
          <p:nvPr/>
        </p:nvPicPr>
        <p:blipFill>
          <a:blip r:embed="rId2"/>
          <a:stretch>
            <a:fillRect/>
          </a:stretch>
        </p:blipFill>
        <p:spPr>
          <a:xfrm rot="21600000">
            <a:off x="528700" y="848944"/>
            <a:ext cx="589711" cy="38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40"/>
          <p:cNvPicPr>
            <a:picLocks noChangeAspect="1"/>
          </p:cNvPicPr>
          <p:nvPr/>
        </p:nvPicPr>
        <p:blipFill>
          <a:blip r:embed="rId1"/>
          <a:stretch>
            <a:fillRect/>
          </a:stretch>
        </p:blipFill>
        <p:spPr>
          <a:xfrm rot="21600000">
            <a:off x="387781" y="1929472"/>
            <a:ext cx="11411026" cy="1390484"/>
          </a:xfrm>
          <a:prstGeom prst="rect">
            <a:avLst/>
          </a:prstGeom>
        </p:spPr>
      </p:pic>
      <p:pic>
        <p:nvPicPr>
          <p:cNvPr id="41" name="picture 41"/>
          <p:cNvPicPr>
            <a:picLocks noChangeAspect="1"/>
          </p:cNvPicPr>
          <p:nvPr/>
        </p:nvPicPr>
        <p:blipFill>
          <a:blip r:embed="rId2"/>
          <a:stretch>
            <a:fillRect/>
          </a:stretch>
        </p:blipFill>
        <p:spPr>
          <a:xfrm rot="21600000">
            <a:off x="389610" y="5421972"/>
            <a:ext cx="11406823" cy="266534"/>
          </a:xfrm>
          <a:prstGeom prst="rect">
            <a:avLst/>
          </a:prstGeom>
        </p:spPr>
      </p:pic>
      <p:pic>
        <p:nvPicPr>
          <p:cNvPr id="42" name="picture 42"/>
          <p:cNvPicPr>
            <a:picLocks noChangeAspect="1"/>
          </p:cNvPicPr>
          <p:nvPr/>
        </p:nvPicPr>
        <p:blipFill>
          <a:blip r:embed="rId3"/>
          <a:stretch>
            <a:fillRect/>
          </a:stretch>
        </p:blipFill>
        <p:spPr>
          <a:xfrm rot="21600000">
            <a:off x="390804" y="1478622"/>
            <a:ext cx="11236973" cy="269773"/>
          </a:xfrm>
          <a:prstGeom prst="rect">
            <a:avLst/>
          </a:prstGeom>
        </p:spPr>
      </p:pic>
      <p:pic>
        <p:nvPicPr>
          <p:cNvPr id="43" name="picture 43"/>
          <p:cNvPicPr>
            <a:picLocks noChangeAspect="1"/>
          </p:cNvPicPr>
          <p:nvPr/>
        </p:nvPicPr>
        <p:blipFill>
          <a:blip r:embed="rId4"/>
          <a:stretch>
            <a:fillRect/>
          </a:stretch>
        </p:blipFill>
        <p:spPr>
          <a:xfrm rot="21600000">
            <a:off x="389940" y="6088722"/>
            <a:ext cx="11352135" cy="266534"/>
          </a:xfrm>
          <a:prstGeom prst="rect">
            <a:avLst/>
          </a:prstGeom>
        </p:spPr>
      </p:pic>
      <p:pic>
        <p:nvPicPr>
          <p:cNvPr id="44" name="picture 44"/>
          <p:cNvPicPr>
            <a:picLocks noChangeAspect="1"/>
          </p:cNvPicPr>
          <p:nvPr/>
        </p:nvPicPr>
        <p:blipFill>
          <a:blip r:embed="rId5"/>
          <a:stretch>
            <a:fillRect/>
          </a:stretch>
        </p:blipFill>
        <p:spPr>
          <a:xfrm rot="21600000">
            <a:off x="1263370" y="5759386"/>
            <a:ext cx="10536084" cy="265671"/>
          </a:xfrm>
          <a:prstGeom prst="rect">
            <a:avLst/>
          </a:prstGeom>
        </p:spPr>
      </p:pic>
      <p:pic>
        <p:nvPicPr>
          <p:cNvPr id="45" name="picture 45"/>
          <p:cNvPicPr>
            <a:picLocks noChangeAspect="1"/>
          </p:cNvPicPr>
          <p:nvPr/>
        </p:nvPicPr>
        <p:blipFill>
          <a:blip r:embed="rId6"/>
          <a:stretch>
            <a:fillRect/>
          </a:stretch>
        </p:blipFill>
        <p:spPr>
          <a:xfrm rot="21600000">
            <a:off x="396201" y="3844632"/>
            <a:ext cx="5966981" cy="269773"/>
          </a:xfrm>
          <a:prstGeom prst="rect">
            <a:avLst/>
          </a:prstGeom>
        </p:spPr>
      </p:pic>
      <p:pic>
        <p:nvPicPr>
          <p:cNvPr id="46" name="picture 46"/>
          <p:cNvPicPr>
            <a:picLocks noChangeAspect="1"/>
          </p:cNvPicPr>
          <p:nvPr/>
        </p:nvPicPr>
        <p:blipFill>
          <a:blip r:embed="rId7"/>
          <a:stretch>
            <a:fillRect/>
          </a:stretch>
        </p:blipFill>
        <p:spPr>
          <a:xfrm rot="21600000">
            <a:off x="6449999" y="3844632"/>
            <a:ext cx="5333262" cy="262432"/>
          </a:xfrm>
          <a:prstGeom prst="rect">
            <a:avLst/>
          </a:prstGeom>
        </p:spPr>
      </p:pic>
      <p:pic>
        <p:nvPicPr>
          <p:cNvPr id="47" name="picture 47"/>
          <p:cNvPicPr>
            <a:picLocks noChangeAspect="1"/>
          </p:cNvPicPr>
          <p:nvPr/>
        </p:nvPicPr>
        <p:blipFill>
          <a:blip r:embed="rId8"/>
          <a:stretch>
            <a:fillRect/>
          </a:stretch>
        </p:blipFill>
        <p:spPr>
          <a:xfrm rot="21600000">
            <a:off x="6929805" y="4627575"/>
            <a:ext cx="4867491" cy="263080"/>
          </a:xfrm>
          <a:prstGeom prst="rect">
            <a:avLst/>
          </a:prstGeom>
        </p:spPr>
      </p:pic>
      <p:pic>
        <p:nvPicPr>
          <p:cNvPr id="48" name="picture 48"/>
          <p:cNvPicPr>
            <a:picLocks noChangeAspect="1"/>
          </p:cNvPicPr>
          <p:nvPr/>
        </p:nvPicPr>
        <p:blipFill>
          <a:blip r:embed="rId9"/>
          <a:stretch>
            <a:fillRect/>
          </a:stretch>
        </p:blipFill>
        <p:spPr>
          <a:xfrm rot="21600000">
            <a:off x="4914163" y="4181182"/>
            <a:ext cx="4872113" cy="262216"/>
          </a:xfrm>
          <a:prstGeom prst="rect">
            <a:avLst/>
          </a:prstGeom>
        </p:spPr>
      </p:pic>
      <p:pic>
        <p:nvPicPr>
          <p:cNvPr id="49" name="picture 49"/>
          <p:cNvPicPr>
            <a:picLocks noChangeAspect="1"/>
          </p:cNvPicPr>
          <p:nvPr/>
        </p:nvPicPr>
        <p:blipFill>
          <a:blip r:embed="rId10"/>
          <a:stretch>
            <a:fillRect/>
          </a:stretch>
        </p:blipFill>
        <p:spPr>
          <a:xfrm rot="21600000">
            <a:off x="2022144" y="4627791"/>
            <a:ext cx="4675823" cy="270205"/>
          </a:xfrm>
          <a:prstGeom prst="rect">
            <a:avLst/>
          </a:prstGeom>
        </p:spPr>
      </p:pic>
      <p:pic>
        <p:nvPicPr>
          <p:cNvPr id="50" name="picture 50"/>
          <p:cNvPicPr>
            <a:picLocks noChangeAspect="1"/>
          </p:cNvPicPr>
          <p:nvPr/>
        </p:nvPicPr>
        <p:blipFill>
          <a:blip r:embed="rId11"/>
          <a:stretch>
            <a:fillRect/>
          </a:stretch>
        </p:blipFill>
        <p:spPr>
          <a:xfrm rot="21600000">
            <a:off x="392099" y="4181614"/>
            <a:ext cx="4446396" cy="262001"/>
          </a:xfrm>
          <a:prstGeom prst="rect">
            <a:avLst/>
          </a:prstGeom>
        </p:spPr>
      </p:pic>
      <p:pic>
        <p:nvPicPr>
          <p:cNvPr id="51" name="picture 51"/>
          <p:cNvPicPr>
            <a:picLocks noChangeAspect="1"/>
          </p:cNvPicPr>
          <p:nvPr/>
        </p:nvPicPr>
        <p:blipFill>
          <a:blip r:embed="rId12"/>
          <a:stretch>
            <a:fillRect/>
          </a:stretch>
        </p:blipFill>
        <p:spPr>
          <a:xfrm rot="21600000">
            <a:off x="394042" y="3389972"/>
            <a:ext cx="4007434" cy="259841"/>
          </a:xfrm>
          <a:prstGeom prst="rect">
            <a:avLst/>
          </a:prstGeom>
        </p:spPr>
      </p:pic>
      <p:pic>
        <p:nvPicPr>
          <p:cNvPr id="52" name="picture 52"/>
          <p:cNvPicPr>
            <a:picLocks noChangeAspect="1"/>
          </p:cNvPicPr>
          <p:nvPr/>
        </p:nvPicPr>
        <p:blipFill>
          <a:blip r:embed="rId13"/>
          <a:stretch>
            <a:fillRect/>
          </a:stretch>
        </p:blipFill>
        <p:spPr>
          <a:xfrm rot="21600000">
            <a:off x="10456164" y="329183"/>
            <a:ext cx="1322831" cy="371856"/>
          </a:xfrm>
          <a:prstGeom prst="rect">
            <a:avLst/>
          </a:prstGeom>
        </p:spPr>
      </p:pic>
      <p:sp>
        <p:nvSpPr>
          <p:cNvPr id="53" name="textbox 53"/>
          <p:cNvSpPr/>
          <p:nvPr/>
        </p:nvSpPr>
        <p:spPr>
          <a:xfrm>
            <a:off x="536130" y="317004"/>
            <a:ext cx="1243964" cy="3829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810"/>
              </a:lnSpc>
            </a:pPr>
            <a:r>
              <a:rPr sz="2300" spc="10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文献综</a:t>
            </a:r>
            <a:r>
              <a:rPr sz="2300" spc="9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述</a:t>
            </a:r>
            <a:endParaRPr lang="en-US" altLang="en-US" sz="2300" dirty="0"/>
          </a:p>
        </p:txBody>
      </p:sp>
      <p:pic>
        <p:nvPicPr>
          <p:cNvPr id="54" name="picture 54"/>
          <p:cNvPicPr>
            <a:picLocks noChangeAspect="1"/>
          </p:cNvPicPr>
          <p:nvPr/>
        </p:nvPicPr>
        <p:blipFill>
          <a:blip r:embed="rId14"/>
          <a:stretch>
            <a:fillRect/>
          </a:stretch>
        </p:blipFill>
        <p:spPr>
          <a:xfrm rot="21600000">
            <a:off x="387997" y="4630166"/>
            <a:ext cx="1608544" cy="267614"/>
          </a:xfrm>
          <a:prstGeom prst="rect">
            <a:avLst/>
          </a:prstGeom>
        </p:spPr>
      </p:pic>
      <p:pic>
        <p:nvPicPr>
          <p:cNvPr id="55" name="picture 55"/>
          <p:cNvPicPr>
            <a:picLocks noChangeAspect="1"/>
          </p:cNvPicPr>
          <p:nvPr/>
        </p:nvPicPr>
        <p:blipFill>
          <a:blip r:embed="rId15"/>
          <a:stretch>
            <a:fillRect/>
          </a:stretch>
        </p:blipFill>
        <p:spPr>
          <a:xfrm rot="21600000">
            <a:off x="393179" y="1103972"/>
            <a:ext cx="1390294" cy="259194"/>
          </a:xfrm>
          <a:prstGeom prst="rect">
            <a:avLst/>
          </a:prstGeom>
        </p:spPr>
      </p:pic>
      <p:pic>
        <p:nvPicPr>
          <p:cNvPr id="56" name="picture 56"/>
          <p:cNvPicPr>
            <a:picLocks noChangeAspect="1"/>
          </p:cNvPicPr>
          <p:nvPr/>
        </p:nvPicPr>
        <p:blipFill>
          <a:blip r:embed="rId16"/>
          <a:stretch>
            <a:fillRect/>
          </a:stretch>
        </p:blipFill>
        <p:spPr>
          <a:xfrm rot="21600000">
            <a:off x="389724" y="4964772"/>
            <a:ext cx="989152" cy="259410"/>
          </a:xfrm>
          <a:prstGeom prst="rect">
            <a:avLst/>
          </a:prstGeom>
        </p:spPr>
      </p:pic>
      <p:pic>
        <p:nvPicPr>
          <p:cNvPr id="57" name="picture 57"/>
          <p:cNvPicPr>
            <a:picLocks noChangeAspect="1"/>
          </p:cNvPicPr>
          <p:nvPr/>
        </p:nvPicPr>
        <p:blipFill>
          <a:blip r:embed="rId17"/>
          <a:stretch>
            <a:fillRect/>
          </a:stretch>
        </p:blipFill>
        <p:spPr>
          <a:xfrm rot="21600000">
            <a:off x="393611" y="5759386"/>
            <a:ext cx="776986" cy="258978"/>
          </a:xfrm>
          <a:prstGeom prst="rect">
            <a:avLst/>
          </a:prstGeom>
        </p:spPr>
      </p:pic>
      <p:pic>
        <p:nvPicPr>
          <p:cNvPr id="58" name="picture 58"/>
          <p:cNvPicPr>
            <a:picLocks noChangeAspect="1"/>
          </p:cNvPicPr>
          <p:nvPr/>
        </p:nvPicPr>
        <p:blipFill>
          <a:blip r:embed="rId18"/>
          <a:stretch>
            <a:fillRect/>
          </a:stretch>
        </p:blipFill>
        <p:spPr>
          <a:xfrm rot="21600000">
            <a:off x="528700" y="848944"/>
            <a:ext cx="589711" cy="38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9"/>
          <p:cNvPicPr>
            <a:picLocks noChangeAspect="1"/>
          </p:cNvPicPr>
          <p:nvPr/>
        </p:nvPicPr>
        <p:blipFill>
          <a:blip r:embed="rId1"/>
          <a:stretch>
            <a:fillRect/>
          </a:stretch>
        </p:blipFill>
        <p:spPr>
          <a:xfrm rot="21600000">
            <a:off x="395770" y="2870962"/>
            <a:ext cx="11397856" cy="269988"/>
          </a:xfrm>
          <a:prstGeom prst="rect">
            <a:avLst/>
          </a:prstGeom>
        </p:spPr>
      </p:pic>
      <p:pic>
        <p:nvPicPr>
          <p:cNvPr id="60" name="picture 60"/>
          <p:cNvPicPr>
            <a:picLocks noChangeAspect="1"/>
          </p:cNvPicPr>
          <p:nvPr/>
        </p:nvPicPr>
        <p:blipFill>
          <a:blip r:embed="rId2"/>
          <a:stretch>
            <a:fillRect/>
          </a:stretch>
        </p:blipFill>
        <p:spPr>
          <a:xfrm rot="21600000">
            <a:off x="388645" y="4208691"/>
            <a:ext cx="11413617" cy="266966"/>
          </a:xfrm>
          <a:prstGeom prst="rect">
            <a:avLst/>
          </a:prstGeom>
        </p:spPr>
      </p:pic>
      <p:pic>
        <p:nvPicPr>
          <p:cNvPr id="61" name="picture 61"/>
          <p:cNvPicPr>
            <a:picLocks noChangeAspect="1"/>
          </p:cNvPicPr>
          <p:nvPr/>
        </p:nvPicPr>
        <p:blipFill>
          <a:blip r:embed="rId3"/>
          <a:stretch>
            <a:fillRect/>
          </a:stretch>
        </p:blipFill>
        <p:spPr>
          <a:xfrm rot="21600000">
            <a:off x="389509" y="5891872"/>
            <a:ext cx="11413401" cy="266535"/>
          </a:xfrm>
          <a:prstGeom prst="rect">
            <a:avLst/>
          </a:prstGeom>
        </p:spPr>
      </p:pic>
      <p:pic>
        <p:nvPicPr>
          <p:cNvPr id="62" name="picture 62"/>
          <p:cNvPicPr>
            <a:picLocks noChangeAspect="1"/>
          </p:cNvPicPr>
          <p:nvPr/>
        </p:nvPicPr>
        <p:blipFill>
          <a:blip r:embed="rId4"/>
          <a:stretch>
            <a:fillRect/>
          </a:stretch>
        </p:blipFill>
        <p:spPr>
          <a:xfrm rot="21600000">
            <a:off x="397281" y="4882007"/>
            <a:ext cx="11400015" cy="266750"/>
          </a:xfrm>
          <a:prstGeom prst="rect">
            <a:avLst/>
          </a:prstGeom>
        </p:spPr>
      </p:pic>
      <p:pic>
        <p:nvPicPr>
          <p:cNvPr id="63" name="picture 63"/>
          <p:cNvPicPr>
            <a:picLocks noChangeAspect="1"/>
          </p:cNvPicPr>
          <p:nvPr/>
        </p:nvPicPr>
        <p:blipFill>
          <a:blip r:embed="rId5"/>
          <a:stretch>
            <a:fillRect/>
          </a:stretch>
        </p:blipFill>
        <p:spPr>
          <a:xfrm rot="21600000">
            <a:off x="398360" y="3536022"/>
            <a:ext cx="11404981" cy="266534"/>
          </a:xfrm>
          <a:prstGeom prst="rect">
            <a:avLst/>
          </a:prstGeom>
        </p:spPr>
      </p:pic>
      <p:pic>
        <p:nvPicPr>
          <p:cNvPr id="64" name="picture 64"/>
          <p:cNvPicPr>
            <a:picLocks noChangeAspect="1"/>
          </p:cNvPicPr>
          <p:nvPr/>
        </p:nvPicPr>
        <p:blipFill>
          <a:blip r:embed="rId6"/>
          <a:stretch>
            <a:fillRect/>
          </a:stretch>
        </p:blipFill>
        <p:spPr>
          <a:xfrm rot="21600000">
            <a:off x="402247" y="1478622"/>
            <a:ext cx="11381664" cy="266534"/>
          </a:xfrm>
          <a:prstGeom prst="rect">
            <a:avLst/>
          </a:prstGeom>
        </p:spPr>
      </p:pic>
      <p:pic>
        <p:nvPicPr>
          <p:cNvPr id="65" name="picture 65"/>
          <p:cNvPicPr>
            <a:picLocks noChangeAspect="1"/>
          </p:cNvPicPr>
          <p:nvPr/>
        </p:nvPicPr>
        <p:blipFill>
          <a:blip r:embed="rId7"/>
          <a:stretch>
            <a:fillRect/>
          </a:stretch>
        </p:blipFill>
        <p:spPr>
          <a:xfrm rot="21600000">
            <a:off x="388645" y="2526372"/>
            <a:ext cx="11280406" cy="266534"/>
          </a:xfrm>
          <a:prstGeom prst="rect">
            <a:avLst/>
          </a:prstGeom>
        </p:spPr>
      </p:pic>
      <p:pic>
        <p:nvPicPr>
          <p:cNvPr id="66" name="picture 66"/>
          <p:cNvPicPr>
            <a:picLocks noChangeAspect="1"/>
          </p:cNvPicPr>
          <p:nvPr/>
        </p:nvPicPr>
        <p:blipFill>
          <a:blip r:embed="rId8"/>
          <a:stretch>
            <a:fillRect/>
          </a:stretch>
        </p:blipFill>
        <p:spPr>
          <a:xfrm rot="21600000">
            <a:off x="3469042" y="3199472"/>
            <a:ext cx="8332356" cy="266534"/>
          </a:xfrm>
          <a:prstGeom prst="rect">
            <a:avLst/>
          </a:prstGeom>
        </p:spPr>
      </p:pic>
      <p:pic>
        <p:nvPicPr>
          <p:cNvPr id="67" name="picture 67"/>
          <p:cNvPicPr>
            <a:picLocks noChangeAspect="1"/>
          </p:cNvPicPr>
          <p:nvPr/>
        </p:nvPicPr>
        <p:blipFill>
          <a:blip r:embed="rId9"/>
          <a:stretch>
            <a:fillRect/>
          </a:stretch>
        </p:blipFill>
        <p:spPr>
          <a:xfrm rot="21600000">
            <a:off x="2357627" y="5555322"/>
            <a:ext cx="7777898" cy="260705"/>
          </a:xfrm>
          <a:prstGeom prst="rect">
            <a:avLst/>
          </a:prstGeom>
        </p:spPr>
      </p:pic>
      <p:pic>
        <p:nvPicPr>
          <p:cNvPr id="68" name="picture 68"/>
          <p:cNvPicPr>
            <a:picLocks noChangeAspect="1"/>
          </p:cNvPicPr>
          <p:nvPr/>
        </p:nvPicPr>
        <p:blipFill>
          <a:blip r:embed="rId10"/>
          <a:stretch>
            <a:fillRect/>
          </a:stretch>
        </p:blipFill>
        <p:spPr>
          <a:xfrm rot="21600000">
            <a:off x="4977612" y="4545241"/>
            <a:ext cx="6825729" cy="266966"/>
          </a:xfrm>
          <a:prstGeom prst="rect">
            <a:avLst/>
          </a:prstGeom>
        </p:spPr>
      </p:pic>
      <p:pic>
        <p:nvPicPr>
          <p:cNvPr id="69" name="picture 69"/>
          <p:cNvPicPr>
            <a:picLocks noChangeAspect="1"/>
          </p:cNvPicPr>
          <p:nvPr/>
        </p:nvPicPr>
        <p:blipFill>
          <a:blip r:embed="rId11"/>
          <a:stretch>
            <a:fillRect/>
          </a:stretch>
        </p:blipFill>
        <p:spPr>
          <a:xfrm rot="21600000">
            <a:off x="5144706" y="1823427"/>
            <a:ext cx="6547535" cy="266534"/>
          </a:xfrm>
          <a:prstGeom prst="rect">
            <a:avLst/>
          </a:prstGeom>
        </p:spPr>
      </p:pic>
      <p:pic>
        <p:nvPicPr>
          <p:cNvPr id="70" name="picture 70"/>
          <p:cNvPicPr>
            <a:picLocks noChangeAspect="1"/>
          </p:cNvPicPr>
          <p:nvPr/>
        </p:nvPicPr>
        <p:blipFill>
          <a:blip r:embed="rId12"/>
          <a:stretch>
            <a:fillRect/>
          </a:stretch>
        </p:blipFill>
        <p:spPr>
          <a:xfrm rot="21600000">
            <a:off x="392315" y="5218772"/>
            <a:ext cx="6212941" cy="266534"/>
          </a:xfrm>
          <a:prstGeom prst="rect">
            <a:avLst/>
          </a:prstGeom>
        </p:spPr>
      </p:pic>
      <p:pic>
        <p:nvPicPr>
          <p:cNvPr id="71" name="picture 71"/>
          <p:cNvPicPr>
            <a:picLocks noChangeAspect="1"/>
          </p:cNvPicPr>
          <p:nvPr/>
        </p:nvPicPr>
        <p:blipFill>
          <a:blip r:embed="rId13"/>
          <a:stretch>
            <a:fillRect/>
          </a:stretch>
        </p:blipFill>
        <p:spPr>
          <a:xfrm rot="21600000">
            <a:off x="6131013" y="3872572"/>
            <a:ext cx="5666498" cy="266535"/>
          </a:xfrm>
          <a:prstGeom prst="rect">
            <a:avLst/>
          </a:prstGeom>
        </p:spPr>
      </p:pic>
      <p:pic>
        <p:nvPicPr>
          <p:cNvPr id="72" name="picture 72"/>
          <p:cNvPicPr>
            <a:picLocks noChangeAspect="1"/>
          </p:cNvPicPr>
          <p:nvPr/>
        </p:nvPicPr>
        <p:blipFill>
          <a:blip r:embed="rId14"/>
          <a:stretch>
            <a:fillRect/>
          </a:stretch>
        </p:blipFill>
        <p:spPr>
          <a:xfrm rot="21600000">
            <a:off x="6726427" y="5218557"/>
            <a:ext cx="5073027" cy="263080"/>
          </a:xfrm>
          <a:prstGeom prst="rect">
            <a:avLst/>
          </a:prstGeom>
        </p:spPr>
      </p:pic>
      <p:pic>
        <p:nvPicPr>
          <p:cNvPr id="73" name="picture 73"/>
          <p:cNvPicPr>
            <a:picLocks noChangeAspect="1"/>
          </p:cNvPicPr>
          <p:nvPr/>
        </p:nvPicPr>
        <p:blipFill>
          <a:blip r:embed="rId15"/>
          <a:stretch>
            <a:fillRect/>
          </a:stretch>
        </p:blipFill>
        <p:spPr>
          <a:xfrm rot="21600000">
            <a:off x="386918" y="1823211"/>
            <a:ext cx="4635918" cy="266750"/>
          </a:xfrm>
          <a:prstGeom prst="rect">
            <a:avLst/>
          </a:prstGeom>
        </p:spPr>
      </p:pic>
      <p:pic>
        <p:nvPicPr>
          <p:cNvPr id="74" name="picture 74"/>
          <p:cNvPicPr>
            <a:picLocks noChangeAspect="1"/>
          </p:cNvPicPr>
          <p:nvPr/>
        </p:nvPicPr>
        <p:blipFill>
          <a:blip r:embed="rId16"/>
          <a:stretch>
            <a:fillRect/>
          </a:stretch>
        </p:blipFill>
        <p:spPr>
          <a:xfrm rot="21600000">
            <a:off x="398360" y="4545672"/>
            <a:ext cx="4459376" cy="266535"/>
          </a:xfrm>
          <a:prstGeom prst="rect">
            <a:avLst/>
          </a:prstGeom>
        </p:spPr>
      </p:pic>
      <p:pic>
        <p:nvPicPr>
          <p:cNvPr id="75" name="picture 75"/>
          <p:cNvPicPr>
            <a:picLocks noChangeAspect="1"/>
          </p:cNvPicPr>
          <p:nvPr/>
        </p:nvPicPr>
        <p:blipFill>
          <a:blip r:embed="rId17"/>
          <a:stretch>
            <a:fillRect/>
          </a:stretch>
        </p:blipFill>
        <p:spPr>
          <a:xfrm rot="21600000">
            <a:off x="392963" y="2151938"/>
            <a:ext cx="3144913" cy="260058"/>
          </a:xfrm>
          <a:prstGeom prst="rect">
            <a:avLst/>
          </a:prstGeom>
        </p:spPr>
      </p:pic>
      <p:pic>
        <p:nvPicPr>
          <p:cNvPr id="76" name="picture 76"/>
          <p:cNvPicPr>
            <a:picLocks noChangeAspect="1"/>
          </p:cNvPicPr>
          <p:nvPr/>
        </p:nvPicPr>
        <p:blipFill>
          <a:blip r:embed="rId18"/>
          <a:stretch>
            <a:fillRect/>
          </a:stretch>
        </p:blipFill>
        <p:spPr>
          <a:xfrm rot="21600000">
            <a:off x="389509" y="3199472"/>
            <a:ext cx="2965488" cy="261137"/>
          </a:xfrm>
          <a:prstGeom prst="rect">
            <a:avLst/>
          </a:prstGeom>
        </p:spPr>
      </p:pic>
      <p:pic>
        <p:nvPicPr>
          <p:cNvPr id="77" name="picture 77"/>
          <p:cNvPicPr>
            <a:picLocks noChangeAspect="1"/>
          </p:cNvPicPr>
          <p:nvPr/>
        </p:nvPicPr>
        <p:blipFill>
          <a:blip r:embed="rId19"/>
          <a:stretch>
            <a:fillRect/>
          </a:stretch>
        </p:blipFill>
        <p:spPr>
          <a:xfrm rot="21600000">
            <a:off x="2124925" y="3872572"/>
            <a:ext cx="2212428" cy="259841"/>
          </a:xfrm>
          <a:prstGeom prst="rect">
            <a:avLst/>
          </a:prstGeom>
        </p:spPr>
      </p:pic>
      <p:pic>
        <p:nvPicPr>
          <p:cNvPr id="78" name="picture 78"/>
          <p:cNvPicPr>
            <a:picLocks noChangeAspect="1"/>
          </p:cNvPicPr>
          <p:nvPr/>
        </p:nvPicPr>
        <p:blipFill>
          <a:blip r:embed="rId20"/>
          <a:stretch>
            <a:fillRect/>
          </a:stretch>
        </p:blipFill>
        <p:spPr>
          <a:xfrm rot="21600000">
            <a:off x="10456164" y="329183"/>
            <a:ext cx="1322831" cy="371856"/>
          </a:xfrm>
          <a:prstGeom prst="rect">
            <a:avLst/>
          </a:prstGeom>
        </p:spPr>
      </p:pic>
      <p:pic>
        <p:nvPicPr>
          <p:cNvPr id="79" name="picture 79"/>
          <p:cNvPicPr>
            <a:picLocks noChangeAspect="1"/>
          </p:cNvPicPr>
          <p:nvPr/>
        </p:nvPicPr>
        <p:blipFill>
          <a:blip r:embed="rId21"/>
          <a:stretch>
            <a:fillRect/>
          </a:stretch>
        </p:blipFill>
        <p:spPr>
          <a:xfrm rot="21600000">
            <a:off x="389077" y="5555754"/>
            <a:ext cx="1847380" cy="266103"/>
          </a:xfrm>
          <a:prstGeom prst="rect">
            <a:avLst/>
          </a:prstGeom>
        </p:spPr>
      </p:pic>
      <p:sp>
        <p:nvSpPr>
          <p:cNvPr id="80" name="textbox 80"/>
          <p:cNvSpPr/>
          <p:nvPr/>
        </p:nvSpPr>
        <p:spPr>
          <a:xfrm>
            <a:off x="536130" y="317004"/>
            <a:ext cx="1243964" cy="382904"/>
          </a:xfrm>
          <a:prstGeom prst="rect">
            <a:avLst/>
          </a:prstGeom>
        </p:spPr>
        <p:txBody>
          <a:bodyPr vert="horz" wrap="square" lIns="0" tIns="0" rIns="0" bIns="0"/>
          <a:lstStyle/>
          <a:p>
            <a:pPr algn="l" rtl="0" eaLnBrk="0">
              <a:lnSpc>
                <a:spcPct val="83000"/>
              </a:lnSpc>
            </a:pPr>
            <a:endParaRPr lang="en-US" altLang="en-US" sz="100" dirty="0"/>
          </a:p>
          <a:p>
            <a:pPr marL="12700" algn="l" rtl="0" eaLnBrk="0">
              <a:lnSpc>
                <a:spcPts val="2810"/>
              </a:lnSpc>
            </a:pPr>
            <a:r>
              <a:rPr sz="2300" spc="10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文献综</a:t>
            </a:r>
            <a:r>
              <a:rPr sz="2300" spc="90" dirty="0">
                <a:ln w="8717" cap="flat" cmpd="sng">
                  <a:solidFill>
                    <a:srgbClr val="94070A">
                      <a:alpha val="100000"/>
                    </a:srgbClr>
                  </a:solidFill>
                  <a:prstDash val="solid"/>
                  <a:bevel/>
                </a:ln>
                <a:solidFill>
                  <a:srgbClr val="94070A">
                    <a:alpha val="100000"/>
                  </a:srgbClr>
                </a:solidFill>
                <a:latin typeface="微软雅黑" panose="020B0503020204020204" charset="-122"/>
                <a:ea typeface="微软雅黑" panose="020B0503020204020204" charset="-122"/>
                <a:cs typeface="微软雅黑" panose="020B0503020204020204" charset="-122"/>
              </a:rPr>
              <a:t>述</a:t>
            </a:r>
            <a:endParaRPr lang="en-US" altLang="en-US" sz="2300" dirty="0"/>
          </a:p>
        </p:txBody>
      </p:sp>
      <p:sp>
        <p:nvSpPr>
          <p:cNvPr id="81" name="textbox 81"/>
          <p:cNvSpPr/>
          <p:nvPr/>
        </p:nvSpPr>
        <p:spPr>
          <a:xfrm>
            <a:off x="4428147" y="3869150"/>
            <a:ext cx="1677670" cy="300990"/>
          </a:xfrm>
          <a:prstGeom prst="rect">
            <a:avLst/>
          </a:prstGeom>
        </p:spPr>
        <p:txBody>
          <a:bodyPr vert="horz" wrap="square" lIns="0" tIns="0" rIns="0" bIns="0"/>
          <a:lstStyle/>
          <a:p>
            <a:pPr algn="l" rtl="0" eaLnBrk="0">
              <a:lnSpc>
                <a:spcPct val="91000"/>
              </a:lnSpc>
            </a:pPr>
            <a:endParaRPr lang="en-US" altLang="en-US" sz="100" dirty="0"/>
          </a:p>
          <a:p>
            <a:pPr marL="113030" algn="l" rtl="0" eaLnBrk="0">
              <a:lnSpc>
                <a:spcPct val="93000"/>
              </a:lnSpc>
            </a:pPr>
            <a:r>
              <a:rPr sz="1700" spc="10" dirty="0">
                <a:solidFill>
                  <a:srgbClr val="000000">
                    <a:alpha val="100000"/>
                  </a:srgbClr>
                </a:solidFill>
                <a:latin typeface="微软雅黑" panose="020B0503020204020204" charset="-122"/>
                <a:ea typeface="微软雅黑" panose="020B0503020204020204" charset="-122"/>
                <a:cs typeface="微软雅黑" panose="020B0503020204020204" charset="-122"/>
              </a:rPr>
              <a:t>李</a:t>
            </a:r>
            <a:r>
              <a:rPr sz="1700" spc="0" dirty="0">
                <a:solidFill>
                  <a:srgbClr val="000000">
                    <a:alpha val="100000"/>
                  </a:srgbClr>
                </a:solidFill>
                <a:latin typeface="微软雅黑" panose="020B0503020204020204" charset="-122"/>
                <a:ea typeface="微软雅黑" panose="020B0503020204020204" charset="-122"/>
                <a:cs typeface="微软雅黑" panose="020B0503020204020204" charset="-122"/>
              </a:rPr>
              <a:t>冰洁等2022)</a:t>
            </a:r>
            <a:endParaRPr lang="en-US" altLang="en-US" sz="1700" dirty="0"/>
          </a:p>
        </p:txBody>
      </p:sp>
      <p:pic>
        <p:nvPicPr>
          <p:cNvPr id="82" name="picture 82"/>
          <p:cNvPicPr>
            <a:picLocks noChangeAspect="1"/>
          </p:cNvPicPr>
          <p:nvPr/>
        </p:nvPicPr>
        <p:blipFill>
          <a:blip r:embed="rId22"/>
          <a:stretch>
            <a:fillRect/>
          </a:stretch>
        </p:blipFill>
        <p:spPr>
          <a:xfrm rot="21600000">
            <a:off x="4440847" y="3882504"/>
            <a:ext cx="97053" cy="259626"/>
          </a:xfrm>
          <a:prstGeom prst="rect">
            <a:avLst/>
          </a:prstGeom>
        </p:spPr>
      </p:pic>
      <p:pic>
        <p:nvPicPr>
          <p:cNvPr id="83" name="picture 83"/>
          <p:cNvPicPr>
            <a:picLocks noChangeAspect="1"/>
          </p:cNvPicPr>
          <p:nvPr/>
        </p:nvPicPr>
        <p:blipFill>
          <a:blip r:embed="rId23"/>
          <a:stretch>
            <a:fillRect/>
          </a:stretch>
        </p:blipFill>
        <p:spPr>
          <a:xfrm rot="21600000">
            <a:off x="397281" y="3874515"/>
            <a:ext cx="1611845" cy="264591"/>
          </a:xfrm>
          <a:prstGeom prst="rect">
            <a:avLst/>
          </a:prstGeom>
        </p:spPr>
      </p:pic>
      <p:pic>
        <p:nvPicPr>
          <p:cNvPr id="84" name="picture 84"/>
          <p:cNvPicPr>
            <a:picLocks noChangeAspect="1"/>
          </p:cNvPicPr>
          <p:nvPr/>
        </p:nvPicPr>
        <p:blipFill>
          <a:blip r:embed="rId24"/>
          <a:stretch>
            <a:fillRect/>
          </a:stretch>
        </p:blipFill>
        <p:spPr>
          <a:xfrm rot="21600000">
            <a:off x="10227107" y="5557697"/>
            <a:ext cx="1576019" cy="258546"/>
          </a:xfrm>
          <a:prstGeom prst="rect">
            <a:avLst/>
          </a:prstGeom>
        </p:spPr>
      </p:pic>
      <p:pic>
        <p:nvPicPr>
          <p:cNvPr id="85" name="picture 85"/>
          <p:cNvPicPr>
            <a:picLocks noChangeAspect="1"/>
          </p:cNvPicPr>
          <p:nvPr/>
        </p:nvPicPr>
        <p:blipFill>
          <a:blip r:embed="rId25"/>
          <a:stretch>
            <a:fillRect/>
          </a:stretch>
        </p:blipFill>
        <p:spPr>
          <a:xfrm rot="21600000">
            <a:off x="391236" y="1106995"/>
            <a:ext cx="528637" cy="257035"/>
          </a:xfrm>
          <a:prstGeom prst="rect">
            <a:avLst/>
          </a:prstGeom>
        </p:spPr>
      </p:pic>
      <p:pic>
        <p:nvPicPr>
          <p:cNvPr id="86" name="picture 86"/>
          <p:cNvPicPr>
            <a:picLocks noChangeAspect="1"/>
          </p:cNvPicPr>
          <p:nvPr/>
        </p:nvPicPr>
        <p:blipFill>
          <a:blip r:embed="rId26"/>
          <a:stretch>
            <a:fillRect/>
          </a:stretch>
        </p:blipFill>
        <p:spPr>
          <a:xfrm rot="21600000">
            <a:off x="390372" y="6235547"/>
            <a:ext cx="340804" cy="249694"/>
          </a:xfrm>
          <a:prstGeom prst="rect">
            <a:avLst/>
          </a:prstGeom>
        </p:spPr>
      </p:pic>
      <p:sp>
        <p:nvSpPr>
          <p:cNvPr id="87" name="rect"/>
          <p:cNvSpPr/>
          <p:nvPr/>
        </p:nvSpPr>
        <p:spPr>
          <a:xfrm>
            <a:off x="528700" y="848944"/>
            <a:ext cx="589711" cy="38100"/>
          </a:xfrm>
          <a:prstGeom prst="rect">
            <a:avLst/>
          </a:prstGeom>
          <a:solidFill>
            <a:srgbClr val="94070A">
              <a:alpha val="100000"/>
            </a:srgbClr>
          </a:solidFill>
          <a:ln cap="flat">
            <a:noFill/>
            <a:prstDash val="solid"/>
            <a:miter lim="0"/>
          </a:ln>
        </p:spPr>
        <p:txBody>
          <a:bodyPr rtlCol="0"/>
          <a:lstStyle/>
          <a:p>
            <a:pPr algn="ctr"/>
            <a:endParaRPr lang="zh-CN" altLang="en-US"/>
          </a:p>
        </p:txBody>
      </p:sp>
    </p:spTree>
  </p:cSld>
  <p:clrMapOvr>
    <a:masterClrMapping/>
  </p:clrMapOvr>
</p:sld>
</file>

<file path=ppt/tags/tag1.xml><?xml version="1.0" encoding="utf-8"?>
<p:tagLst xmlns:p="http://schemas.openxmlformats.org/presentationml/2006/main">
  <p:tag name="KSO_WPP_MARK_KEY" val="ddbd261a-0c7f-4236-ac5a-159bcb674ad1"/>
  <p:tag name="COMMONDATA" val="eyJoZGlkIjoiYzhhN2E3YjA4ODUzNDIwYWJhMjI5ZmEzMjZkM2ExYjEifQ=="/>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4619</Words>
  <Application>WPS 演示</Application>
  <PresentationFormat/>
  <Paragraphs>123</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Arial</vt:lpstr>
      <vt:lpstr>宋体</vt:lpstr>
      <vt:lpstr>Wingdings</vt:lpstr>
      <vt:lpstr>微软雅黑</vt:lpstr>
      <vt:lpstr>Arial</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陈丹妮</cp:lastModifiedBy>
  <cp:revision>7</cp:revision>
  <dcterms:created xsi:type="dcterms:W3CDTF">2023-06-06T08:16:00Z</dcterms:created>
  <dcterms:modified xsi:type="dcterms:W3CDTF">2023-06-07T03:05:34Z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wqlLaW5nc29mdCBQREYgdG8gV1BTIDgw</vt:lpwstr>
  </property>
  <property fmtid="{D5CDD505-2E9C-101B-9397-08002B2CF9AE}" pid="3" name="Created">
    <vt:filetime>2023-06-07T08:15:46Z</vt:filetime>
  </property>
  <property fmtid="{D5CDD505-2E9C-101B-9397-08002B2CF9AE}" pid="4" name="ICV">
    <vt:lpwstr>DB0DE1DB5C97496ABA05371247CB08EB_13</vt:lpwstr>
  </property>
  <property fmtid="{D5CDD505-2E9C-101B-9397-08002B2CF9AE}" pid="5" name="KSOProductBuildVer">
    <vt:lpwstr>2052-11.1.0.14309</vt:lpwstr>
  </property>
</Properties>
</file>